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81" r:id="rId7"/>
    <p:sldId id="285" r:id="rId8"/>
    <p:sldId id="286" r:id="rId9"/>
    <p:sldId id="262" r:id="rId10"/>
    <p:sldId id="263" r:id="rId11"/>
    <p:sldId id="264" r:id="rId12"/>
    <p:sldId id="265" r:id="rId13"/>
    <p:sldId id="271" r:id="rId14"/>
    <p:sldId id="272" r:id="rId15"/>
    <p:sldId id="287" r:id="rId16"/>
    <p:sldId id="296" r:id="rId17"/>
    <p:sldId id="298" r:id="rId18"/>
    <p:sldId id="267" r:id="rId19"/>
    <p:sldId id="268" r:id="rId20"/>
    <p:sldId id="28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549E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8448CA-7B7C-4A20-93D6-FB5FF25011B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313B1E2F-FD37-435A-A984-E78ECF91422C}">
      <dgm:prSet phldrT="[Texte]"/>
      <dgm:spPr/>
      <dgm:t>
        <a:bodyPr/>
        <a:lstStyle/>
        <a:p>
          <a:r>
            <a:rPr lang="fr-FR" dirty="0" smtClean="0"/>
            <a:t>Participation au MNGD</a:t>
          </a:r>
          <a:endParaRPr lang="fr-FR" dirty="0"/>
        </a:p>
      </dgm:t>
    </dgm:pt>
    <dgm:pt modelId="{1ECD82F3-7ECF-4197-AA89-0A93C42BBB72}" type="parTrans" cxnId="{741C59CC-B19F-435A-98A8-EDB051CF39C8}">
      <dgm:prSet/>
      <dgm:spPr/>
      <dgm:t>
        <a:bodyPr/>
        <a:lstStyle/>
        <a:p>
          <a:endParaRPr lang="fr-FR"/>
        </a:p>
      </dgm:t>
    </dgm:pt>
    <dgm:pt modelId="{A3C812EE-81BE-4958-8E69-47C326506DBD}" type="sibTrans" cxnId="{741C59CC-B19F-435A-98A8-EDB051CF39C8}">
      <dgm:prSet/>
      <dgm:spPr/>
      <dgm:t>
        <a:bodyPr/>
        <a:lstStyle/>
        <a:p>
          <a:endParaRPr lang="fr-FR"/>
        </a:p>
      </dgm:t>
    </dgm:pt>
    <dgm:pt modelId="{635DDB9C-8E4E-49E5-982D-9BE40AC5C6CC}">
      <dgm:prSet phldrT="[Texte]"/>
      <dgm:spPr/>
      <dgm:t>
        <a:bodyPr/>
        <a:lstStyle/>
        <a:p>
          <a:r>
            <a:rPr lang="fr-FR" dirty="0" smtClean="0"/>
            <a:t>Création d’un dossier RAD</a:t>
          </a:r>
          <a:endParaRPr lang="fr-FR" dirty="0"/>
        </a:p>
      </dgm:t>
    </dgm:pt>
    <dgm:pt modelId="{84A15DC8-42DB-430A-87B6-FAAA8C06FA6D}" type="parTrans" cxnId="{8B5CC3E9-12AA-480C-84A2-E855892399A4}">
      <dgm:prSet/>
      <dgm:spPr/>
      <dgm:t>
        <a:bodyPr/>
        <a:lstStyle/>
        <a:p>
          <a:endParaRPr lang="fr-FR"/>
        </a:p>
      </dgm:t>
    </dgm:pt>
    <dgm:pt modelId="{1358D3A4-0D1E-4004-991D-75231D5E78F8}" type="sibTrans" cxnId="{8B5CC3E9-12AA-480C-84A2-E855892399A4}">
      <dgm:prSet/>
      <dgm:spPr/>
      <dgm:t>
        <a:bodyPr/>
        <a:lstStyle/>
        <a:p>
          <a:endParaRPr lang="fr-FR"/>
        </a:p>
      </dgm:t>
    </dgm:pt>
    <dgm:pt modelId="{8425E684-E555-459A-9F74-CFBA0FA560B3}">
      <dgm:prSet phldrT="[Texte]"/>
      <dgm:spPr/>
      <dgm:t>
        <a:bodyPr/>
        <a:lstStyle/>
        <a:p>
          <a:r>
            <a:rPr lang="fr-FR" dirty="0" smtClean="0"/>
            <a:t>Départ</a:t>
          </a:r>
          <a:endParaRPr lang="fr-FR" dirty="0"/>
        </a:p>
      </dgm:t>
    </dgm:pt>
    <dgm:pt modelId="{B57E5CD9-B244-4F31-B4AE-A5ABBCA0561E}" type="parTrans" cxnId="{FD36F0F3-275A-450E-8E20-5A9D07598BD0}">
      <dgm:prSet/>
      <dgm:spPr/>
      <dgm:t>
        <a:bodyPr/>
        <a:lstStyle/>
        <a:p>
          <a:endParaRPr lang="fr-FR"/>
        </a:p>
      </dgm:t>
    </dgm:pt>
    <dgm:pt modelId="{CC229EEC-44CE-4FB1-9F39-B606F9B337B1}" type="sibTrans" cxnId="{FD36F0F3-275A-450E-8E20-5A9D07598BD0}">
      <dgm:prSet/>
      <dgm:spPr/>
      <dgm:t>
        <a:bodyPr/>
        <a:lstStyle/>
        <a:p>
          <a:endParaRPr lang="fr-FR"/>
        </a:p>
      </dgm:t>
    </dgm:pt>
    <dgm:pt modelId="{23AF9893-5532-4EE4-89A9-71371CB6634A}">
      <dgm:prSet/>
      <dgm:spPr/>
      <dgm:t>
        <a:bodyPr/>
        <a:lstStyle/>
        <a:p>
          <a:r>
            <a:rPr lang="fr-FR" dirty="0" smtClean="0"/>
            <a:t>Complétude du dossier et dépôt des pièces justificatives</a:t>
          </a:r>
          <a:endParaRPr lang="fr-FR" dirty="0"/>
        </a:p>
      </dgm:t>
    </dgm:pt>
    <dgm:pt modelId="{32A52683-5C03-4137-9F8F-C59657D0CE16}" type="parTrans" cxnId="{042E2482-FB80-4A85-AD6E-7DE3CAE0A209}">
      <dgm:prSet/>
      <dgm:spPr/>
      <dgm:t>
        <a:bodyPr/>
        <a:lstStyle/>
        <a:p>
          <a:endParaRPr lang="fr-FR"/>
        </a:p>
      </dgm:t>
    </dgm:pt>
    <dgm:pt modelId="{FFEE5BC1-9A09-4E46-9465-09D130381A80}" type="sibTrans" cxnId="{042E2482-FB80-4A85-AD6E-7DE3CAE0A209}">
      <dgm:prSet/>
      <dgm:spPr/>
      <dgm:t>
        <a:bodyPr/>
        <a:lstStyle/>
        <a:p>
          <a:endParaRPr lang="fr-FR"/>
        </a:p>
      </dgm:t>
    </dgm:pt>
    <dgm:pt modelId="{8735A751-C66A-4C78-AEF0-F5D685921216}">
      <dgm:prSet/>
      <dgm:spPr/>
      <dgm:t>
        <a:bodyPr/>
        <a:lstStyle/>
        <a:p>
          <a:r>
            <a:rPr lang="fr-FR" dirty="0" smtClean="0"/>
            <a:t>Réception des billets électroniques / Demande d’ESTA</a:t>
          </a:r>
          <a:endParaRPr lang="fr-FR" dirty="0"/>
        </a:p>
      </dgm:t>
    </dgm:pt>
    <dgm:pt modelId="{4411DFC6-F14A-43A3-A396-6A15E698A9C2}" type="parTrans" cxnId="{056BF576-518B-4FF7-BBD7-AE292082D18D}">
      <dgm:prSet/>
      <dgm:spPr/>
      <dgm:t>
        <a:bodyPr/>
        <a:lstStyle/>
        <a:p>
          <a:endParaRPr lang="fr-FR"/>
        </a:p>
      </dgm:t>
    </dgm:pt>
    <dgm:pt modelId="{62E9490D-34A6-48DB-A30C-48DB27F5A817}" type="sibTrans" cxnId="{056BF576-518B-4FF7-BBD7-AE292082D18D}">
      <dgm:prSet/>
      <dgm:spPr/>
      <dgm:t>
        <a:bodyPr/>
        <a:lstStyle/>
        <a:p>
          <a:endParaRPr lang="fr-FR"/>
        </a:p>
      </dgm:t>
    </dgm:pt>
    <dgm:pt modelId="{8BC7B8A6-1CEB-4F80-937A-2E0188331CEB}">
      <dgm:prSet/>
      <dgm:spPr/>
      <dgm:t>
        <a:bodyPr/>
        <a:lstStyle/>
        <a:p>
          <a:r>
            <a:rPr lang="fr-FR" dirty="0" smtClean="0"/>
            <a:t>Transmission des dernières pièces justificatives</a:t>
          </a:r>
          <a:endParaRPr lang="fr-FR" dirty="0"/>
        </a:p>
      </dgm:t>
    </dgm:pt>
    <dgm:pt modelId="{7B194B0B-A424-40B5-B51D-EB07B5BA974F}" type="parTrans" cxnId="{A893441F-8DA6-4021-A3E7-F7CCF82C8320}">
      <dgm:prSet/>
      <dgm:spPr/>
      <dgm:t>
        <a:bodyPr/>
        <a:lstStyle/>
        <a:p>
          <a:endParaRPr lang="fr-FR"/>
        </a:p>
      </dgm:t>
    </dgm:pt>
    <dgm:pt modelId="{899F01B3-46AB-419F-BFA8-FAB00D6A6A1F}" type="sibTrans" cxnId="{A893441F-8DA6-4021-A3E7-F7CCF82C8320}">
      <dgm:prSet/>
      <dgm:spPr/>
      <dgm:t>
        <a:bodyPr/>
        <a:lstStyle/>
        <a:p>
          <a:endParaRPr lang="fr-FR"/>
        </a:p>
      </dgm:t>
    </dgm:pt>
    <dgm:pt modelId="{DF76AB1F-B66D-4AC2-80D1-4F8BE8CC536B}" type="pres">
      <dgm:prSet presAssocID="{798448CA-7B7C-4A20-93D6-FB5FF25011BA}" presName="CompostProcess" presStyleCnt="0">
        <dgm:presLayoutVars>
          <dgm:dir/>
          <dgm:resizeHandles val="exact"/>
        </dgm:presLayoutVars>
      </dgm:prSet>
      <dgm:spPr/>
    </dgm:pt>
    <dgm:pt modelId="{0F67B06F-A43B-49FF-9A64-5A1B0338C4ED}" type="pres">
      <dgm:prSet presAssocID="{798448CA-7B7C-4A20-93D6-FB5FF25011BA}" presName="arrow" presStyleLbl="bgShp" presStyleIdx="0" presStyleCnt="1"/>
      <dgm:spPr/>
    </dgm:pt>
    <dgm:pt modelId="{C9CDFC95-820C-4B6A-81EC-55CFCD696A9B}" type="pres">
      <dgm:prSet presAssocID="{798448CA-7B7C-4A20-93D6-FB5FF25011BA}" presName="linearProcess" presStyleCnt="0"/>
      <dgm:spPr/>
    </dgm:pt>
    <dgm:pt modelId="{68721B74-934D-4A87-AA97-DE8A5256C201}" type="pres">
      <dgm:prSet presAssocID="{313B1E2F-FD37-435A-A984-E78ECF91422C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7EFC4C-9AF0-490C-B07C-322BE043A069}" type="pres">
      <dgm:prSet presAssocID="{A3C812EE-81BE-4958-8E69-47C326506DBD}" presName="sibTrans" presStyleCnt="0"/>
      <dgm:spPr/>
    </dgm:pt>
    <dgm:pt modelId="{4D5B544F-99A7-48D5-BEB8-CD8AE1A11BD1}" type="pres">
      <dgm:prSet presAssocID="{635DDB9C-8E4E-49E5-982D-9BE40AC5C6CC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69DD870-866A-478A-899A-4F16B9CE7F15}" type="pres">
      <dgm:prSet presAssocID="{1358D3A4-0D1E-4004-991D-75231D5E78F8}" presName="sibTrans" presStyleCnt="0"/>
      <dgm:spPr/>
    </dgm:pt>
    <dgm:pt modelId="{657B3A75-7354-497A-B3D0-7DF636C1B905}" type="pres">
      <dgm:prSet presAssocID="{23AF9893-5532-4EE4-89A9-71371CB6634A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2263206-2B50-4AC2-95B4-AC906A3C50A5}" type="pres">
      <dgm:prSet presAssocID="{FFEE5BC1-9A09-4E46-9465-09D130381A80}" presName="sibTrans" presStyleCnt="0"/>
      <dgm:spPr/>
    </dgm:pt>
    <dgm:pt modelId="{385601D5-4BB3-49A7-8129-F70A9473A3D8}" type="pres">
      <dgm:prSet presAssocID="{8735A751-C66A-4C78-AEF0-F5D685921216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CF17692-F245-4461-8A55-D6930903579F}" type="pres">
      <dgm:prSet presAssocID="{62E9490D-34A6-48DB-A30C-48DB27F5A817}" presName="sibTrans" presStyleCnt="0"/>
      <dgm:spPr/>
    </dgm:pt>
    <dgm:pt modelId="{976E08D3-6B90-4831-9975-F928860CD4D4}" type="pres">
      <dgm:prSet presAssocID="{8425E684-E555-459A-9F74-CFBA0FA560B3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B1253AD-F264-46A0-8C86-325CE3B281DB}" type="pres">
      <dgm:prSet presAssocID="{CC229EEC-44CE-4FB1-9F39-B606F9B337B1}" presName="sibTrans" presStyleCnt="0"/>
      <dgm:spPr/>
    </dgm:pt>
    <dgm:pt modelId="{86EE947E-5EB9-472D-A936-F8EB80415F35}" type="pres">
      <dgm:prSet presAssocID="{8BC7B8A6-1CEB-4F80-937A-2E0188331CEB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E4798FB-71EA-4507-9BD0-D5C0E169D219}" type="presOf" srcId="{23AF9893-5532-4EE4-89A9-71371CB6634A}" destId="{657B3A75-7354-497A-B3D0-7DF636C1B905}" srcOrd="0" destOrd="0" presId="urn:microsoft.com/office/officeart/2005/8/layout/hProcess9"/>
    <dgm:cxn modelId="{8B5CC3E9-12AA-480C-84A2-E855892399A4}" srcId="{798448CA-7B7C-4A20-93D6-FB5FF25011BA}" destId="{635DDB9C-8E4E-49E5-982D-9BE40AC5C6CC}" srcOrd="1" destOrd="0" parTransId="{84A15DC8-42DB-430A-87B6-FAAA8C06FA6D}" sibTransId="{1358D3A4-0D1E-4004-991D-75231D5E78F8}"/>
    <dgm:cxn modelId="{EE4F9FBD-2912-4AF8-8710-1ACD583A6C22}" type="presOf" srcId="{635DDB9C-8E4E-49E5-982D-9BE40AC5C6CC}" destId="{4D5B544F-99A7-48D5-BEB8-CD8AE1A11BD1}" srcOrd="0" destOrd="0" presId="urn:microsoft.com/office/officeart/2005/8/layout/hProcess9"/>
    <dgm:cxn modelId="{EBA9A44C-9E12-42F5-B453-1DC057DA9B5D}" type="presOf" srcId="{8BC7B8A6-1CEB-4F80-937A-2E0188331CEB}" destId="{86EE947E-5EB9-472D-A936-F8EB80415F35}" srcOrd="0" destOrd="0" presId="urn:microsoft.com/office/officeart/2005/8/layout/hProcess9"/>
    <dgm:cxn modelId="{E2F84E50-F9ED-48FC-BC12-3CDBF87A605F}" type="presOf" srcId="{798448CA-7B7C-4A20-93D6-FB5FF25011BA}" destId="{DF76AB1F-B66D-4AC2-80D1-4F8BE8CC536B}" srcOrd="0" destOrd="0" presId="urn:microsoft.com/office/officeart/2005/8/layout/hProcess9"/>
    <dgm:cxn modelId="{F36E60F6-8436-4A7C-AD2D-DD41E7C52E69}" type="presOf" srcId="{8425E684-E555-459A-9F74-CFBA0FA560B3}" destId="{976E08D3-6B90-4831-9975-F928860CD4D4}" srcOrd="0" destOrd="0" presId="urn:microsoft.com/office/officeart/2005/8/layout/hProcess9"/>
    <dgm:cxn modelId="{056BF576-518B-4FF7-BBD7-AE292082D18D}" srcId="{798448CA-7B7C-4A20-93D6-FB5FF25011BA}" destId="{8735A751-C66A-4C78-AEF0-F5D685921216}" srcOrd="3" destOrd="0" parTransId="{4411DFC6-F14A-43A3-A396-6A15E698A9C2}" sibTransId="{62E9490D-34A6-48DB-A30C-48DB27F5A817}"/>
    <dgm:cxn modelId="{FD36F0F3-275A-450E-8E20-5A9D07598BD0}" srcId="{798448CA-7B7C-4A20-93D6-FB5FF25011BA}" destId="{8425E684-E555-459A-9F74-CFBA0FA560B3}" srcOrd="4" destOrd="0" parTransId="{B57E5CD9-B244-4F31-B4AE-A5ABBCA0561E}" sibTransId="{CC229EEC-44CE-4FB1-9F39-B606F9B337B1}"/>
    <dgm:cxn modelId="{D1B0CF9D-D9A7-4FE1-8125-3D7D80FEA9FF}" type="presOf" srcId="{8735A751-C66A-4C78-AEF0-F5D685921216}" destId="{385601D5-4BB3-49A7-8129-F70A9473A3D8}" srcOrd="0" destOrd="0" presId="urn:microsoft.com/office/officeart/2005/8/layout/hProcess9"/>
    <dgm:cxn modelId="{741C59CC-B19F-435A-98A8-EDB051CF39C8}" srcId="{798448CA-7B7C-4A20-93D6-FB5FF25011BA}" destId="{313B1E2F-FD37-435A-A984-E78ECF91422C}" srcOrd="0" destOrd="0" parTransId="{1ECD82F3-7ECF-4197-AA89-0A93C42BBB72}" sibTransId="{A3C812EE-81BE-4958-8E69-47C326506DBD}"/>
    <dgm:cxn modelId="{042E2482-FB80-4A85-AD6E-7DE3CAE0A209}" srcId="{798448CA-7B7C-4A20-93D6-FB5FF25011BA}" destId="{23AF9893-5532-4EE4-89A9-71371CB6634A}" srcOrd="2" destOrd="0" parTransId="{32A52683-5C03-4137-9F8F-C59657D0CE16}" sibTransId="{FFEE5BC1-9A09-4E46-9465-09D130381A80}"/>
    <dgm:cxn modelId="{9DBC70D0-7525-46EA-A6A3-5A11EE78F3B9}" type="presOf" srcId="{313B1E2F-FD37-435A-A984-E78ECF91422C}" destId="{68721B74-934D-4A87-AA97-DE8A5256C201}" srcOrd="0" destOrd="0" presId="urn:microsoft.com/office/officeart/2005/8/layout/hProcess9"/>
    <dgm:cxn modelId="{A893441F-8DA6-4021-A3E7-F7CCF82C8320}" srcId="{798448CA-7B7C-4A20-93D6-FB5FF25011BA}" destId="{8BC7B8A6-1CEB-4F80-937A-2E0188331CEB}" srcOrd="5" destOrd="0" parTransId="{7B194B0B-A424-40B5-B51D-EB07B5BA974F}" sibTransId="{899F01B3-46AB-419F-BFA8-FAB00D6A6A1F}"/>
    <dgm:cxn modelId="{9BECE61E-F0EC-4D31-A998-0EF977E74D5D}" type="presParOf" srcId="{DF76AB1F-B66D-4AC2-80D1-4F8BE8CC536B}" destId="{0F67B06F-A43B-49FF-9A64-5A1B0338C4ED}" srcOrd="0" destOrd="0" presId="urn:microsoft.com/office/officeart/2005/8/layout/hProcess9"/>
    <dgm:cxn modelId="{5772EEAA-F779-4797-8C3D-4FCDA0B7C452}" type="presParOf" srcId="{DF76AB1F-B66D-4AC2-80D1-4F8BE8CC536B}" destId="{C9CDFC95-820C-4B6A-81EC-55CFCD696A9B}" srcOrd="1" destOrd="0" presId="urn:microsoft.com/office/officeart/2005/8/layout/hProcess9"/>
    <dgm:cxn modelId="{A5513733-2379-41AC-8C81-32A9A783FFD2}" type="presParOf" srcId="{C9CDFC95-820C-4B6A-81EC-55CFCD696A9B}" destId="{68721B74-934D-4A87-AA97-DE8A5256C201}" srcOrd="0" destOrd="0" presId="urn:microsoft.com/office/officeart/2005/8/layout/hProcess9"/>
    <dgm:cxn modelId="{23D28B84-8409-4542-BD42-375363C74A8F}" type="presParOf" srcId="{C9CDFC95-820C-4B6A-81EC-55CFCD696A9B}" destId="{E97EFC4C-9AF0-490C-B07C-322BE043A069}" srcOrd="1" destOrd="0" presId="urn:microsoft.com/office/officeart/2005/8/layout/hProcess9"/>
    <dgm:cxn modelId="{3F5C77B1-2A38-488B-886D-447EFA069BD9}" type="presParOf" srcId="{C9CDFC95-820C-4B6A-81EC-55CFCD696A9B}" destId="{4D5B544F-99A7-48D5-BEB8-CD8AE1A11BD1}" srcOrd="2" destOrd="0" presId="urn:microsoft.com/office/officeart/2005/8/layout/hProcess9"/>
    <dgm:cxn modelId="{14857A89-0381-4509-BEC3-7788A73EEF47}" type="presParOf" srcId="{C9CDFC95-820C-4B6A-81EC-55CFCD696A9B}" destId="{369DD870-866A-478A-899A-4F16B9CE7F15}" srcOrd="3" destOrd="0" presId="urn:microsoft.com/office/officeart/2005/8/layout/hProcess9"/>
    <dgm:cxn modelId="{5B1B6F7E-FC91-4B1D-9639-0537A5976DA9}" type="presParOf" srcId="{C9CDFC95-820C-4B6A-81EC-55CFCD696A9B}" destId="{657B3A75-7354-497A-B3D0-7DF636C1B905}" srcOrd="4" destOrd="0" presId="urn:microsoft.com/office/officeart/2005/8/layout/hProcess9"/>
    <dgm:cxn modelId="{8CF0E98C-72D4-488E-90AF-A6ABE1C61140}" type="presParOf" srcId="{C9CDFC95-820C-4B6A-81EC-55CFCD696A9B}" destId="{B2263206-2B50-4AC2-95B4-AC906A3C50A5}" srcOrd="5" destOrd="0" presId="urn:microsoft.com/office/officeart/2005/8/layout/hProcess9"/>
    <dgm:cxn modelId="{51CD6472-58BC-47BA-A49E-7DA42A63BDB2}" type="presParOf" srcId="{C9CDFC95-820C-4B6A-81EC-55CFCD696A9B}" destId="{385601D5-4BB3-49A7-8129-F70A9473A3D8}" srcOrd="6" destOrd="0" presId="urn:microsoft.com/office/officeart/2005/8/layout/hProcess9"/>
    <dgm:cxn modelId="{67AED579-6C00-4DAB-ACE1-41255353AA7C}" type="presParOf" srcId="{C9CDFC95-820C-4B6A-81EC-55CFCD696A9B}" destId="{6CF17692-F245-4461-8A55-D6930903579F}" srcOrd="7" destOrd="0" presId="urn:microsoft.com/office/officeart/2005/8/layout/hProcess9"/>
    <dgm:cxn modelId="{2E655124-70FA-4253-862F-742B7141B944}" type="presParOf" srcId="{C9CDFC95-820C-4B6A-81EC-55CFCD696A9B}" destId="{976E08D3-6B90-4831-9975-F928860CD4D4}" srcOrd="8" destOrd="0" presId="urn:microsoft.com/office/officeart/2005/8/layout/hProcess9"/>
    <dgm:cxn modelId="{81FBC1E6-DEE4-45C7-92F2-D9B8160DF270}" type="presParOf" srcId="{C9CDFC95-820C-4B6A-81EC-55CFCD696A9B}" destId="{8B1253AD-F264-46A0-8C86-325CE3B281DB}" srcOrd="9" destOrd="0" presId="urn:microsoft.com/office/officeart/2005/8/layout/hProcess9"/>
    <dgm:cxn modelId="{64AD3957-A0A6-4A80-B571-1A9275646396}" type="presParOf" srcId="{C9CDFC95-820C-4B6A-81EC-55CFCD696A9B}" destId="{86EE947E-5EB9-472D-A936-F8EB80415F35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8448CA-7B7C-4A20-93D6-FB5FF25011B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313B1E2F-FD37-435A-A984-E78ECF91422C}">
      <dgm:prSet phldrT="[Texte]"/>
      <dgm:spPr/>
      <dgm:t>
        <a:bodyPr/>
        <a:lstStyle/>
        <a:p>
          <a:r>
            <a:rPr lang="fr-FR" dirty="0" smtClean="0"/>
            <a:t>Transmission des premiers chiffres (Estimation du nombre de PAX)</a:t>
          </a:r>
          <a:endParaRPr lang="fr-FR" dirty="0"/>
        </a:p>
      </dgm:t>
    </dgm:pt>
    <dgm:pt modelId="{1ECD82F3-7ECF-4197-AA89-0A93C42BBB72}" type="parTrans" cxnId="{741C59CC-B19F-435A-98A8-EDB051CF39C8}">
      <dgm:prSet/>
      <dgm:spPr/>
      <dgm:t>
        <a:bodyPr/>
        <a:lstStyle/>
        <a:p>
          <a:endParaRPr lang="fr-FR"/>
        </a:p>
      </dgm:t>
    </dgm:pt>
    <dgm:pt modelId="{A3C812EE-81BE-4958-8E69-47C326506DBD}" type="sibTrans" cxnId="{741C59CC-B19F-435A-98A8-EDB051CF39C8}">
      <dgm:prSet/>
      <dgm:spPr/>
      <dgm:t>
        <a:bodyPr/>
        <a:lstStyle/>
        <a:p>
          <a:endParaRPr lang="fr-FR"/>
        </a:p>
      </dgm:t>
    </dgm:pt>
    <dgm:pt modelId="{635DDB9C-8E4E-49E5-982D-9BE40AC5C6CC}">
      <dgm:prSet phldrT="[Texte]"/>
      <dgm:spPr/>
      <dgm:t>
        <a:bodyPr/>
        <a:lstStyle/>
        <a:p>
          <a:r>
            <a:rPr lang="fr-FR" dirty="0" smtClean="0"/>
            <a:t>Étude des dossiers RAD / Réception du planning des vols</a:t>
          </a:r>
          <a:endParaRPr lang="fr-FR" dirty="0"/>
        </a:p>
      </dgm:t>
    </dgm:pt>
    <dgm:pt modelId="{84A15DC8-42DB-430A-87B6-FAAA8C06FA6D}" type="parTrans" cxnId="{8B5CC3E9-12AA-480C-84A2-E855892399A4}">
      <dgm:prSet/>
      <dgm:spPr/>
      <dgm:t>
        <a:bodyPr/>
        <a:lstStyle/>
        <a:p>
          <a:endParaRPr lang="fr-FR"/>
        </a:p>
      </dgm:t>
    </dgm:pt>
    <dgm:pt modelId="{1358D3A4-0D1E-4004-991D-75231D5E78F8}" type="sibTrans" cxnId="{8B5CC3E9-12AA-480C-84A2-E855892399A4}">
      <dgm:prSet/>
      <dgm:spPr/>
      <dgm:t>
        <a:bodyPr/>
        <a:lstStyle/>
        <a:p>
          <a:endParaRPr lang="fr-FR"/>
        </a:p>
      </dgm:t>
    </dgm:pt>
    <dgm:pt modelId="{8425E684-E555-459A-9F74-CFBA0FA560B3}">
      <dgm:prSet phldrT="[Texte]"/>
      <dgm:spPr/>
      <dgm:t>
        <a:bodyPr/>
        <a:lstStyle/>
        <a:p>
          <a:r>
            <a:rPr lang="fr-FR" dirty="0" smtClean="0"/>
            <a:t>Réservations et émission des billets internationaux et locaux</a:t>
          </a:r>
          <a:endParaRPr lang="fr-FR" dirty="0"/>
        </a:p>
      </dgm:t>
    </dgm:pt>
    <dgm:pt modelId="{B57E5CD9-B244-4F31-B4AE-A5ABBCA0561E}" type="parTrans" cxnId="{FD36F0F3-275A-450E-8E20-5A9D07598BD0}">
      <dgm:prSet/>
      <dgm:spPr/>
      <dgm:t>
        <a:bodyPr/>
        <a:lstStyle/>
        <a:p>
          <a:endParaRPr lang="fr-FR"/>
        </a:p>
      </dgm:t>
    </dgm:pt>
    <dgm:pt modelId="{CC229EEC-44CE-4FB1-9F39-B606F9B337B1}" type="sibTrans" cxnId="{FD36F0F3-275A-450E-8E20-5A9D07598BD0}">
      <dgm:prSet/>
      <dgm:spPr/>
      <dgm:t>
        <a:bodyPr/>
        <a:lstStyle/>
        <a:p>
          <a:endParaRPr lang="fr-FR"/>
        </a:p>
      </dgm:t>
    </dgm:pt>
    <dgm:pt modelId="{8BC7B8A6-1CEB-4F80-937A-2E0188331CEB}">
      <dgm:prSet/>
      <dgm:spPr/>
      <dgm:t>
        <a:bodyPr/>
        <a:lstStyle/>
        <a:p>
          <a:r>
            <a:rPr lang="fr-FR" u="sng" dirty="0" smtClean="0"/>
            <a:t>Juillet – Août : </a:t>
          </a:r>
          <a:r>
            <a:rPr lang="fr-FR" dirty="0" smtClean="0"/>
            <a:t>Paiement des IE</a:t>
          </a:r>
        </a:p>
        <a:p>
          <a:r>
            <a:rPr lang="fr-FR" u="sng" dirty="0" smtClean="0"/>
            <a:t>Septembre : </a:t>
          </a:r>
          <a:r>
            <a:rPr lang="fr-FR" dirty="0" smtClean="0"/>
            <a:t>Paiement des IFCR</a:t>
          </a:r>
          <a:endParaRPr lang="fr-FR" dirty="0"/>
        </a:p>
      </dgm:t>
    </dgm:pt>
    <dgm:pt modelId="{7B194B0B-A424-40B5-B51D-EB07B5BA974F}" type="parTrans" cxnId="{A893441F-8DA6-4021-A3E7-F7CCF82C8320}">
      <dgm:prSet/>
      <dgm:spPr/>
      <dgm:t>
        <a:bodyPr/>
        <a:lstStyle/>
        <a:p>
          <a:endParaRPr lang="fr-FR"/>
        </a:p>
      </dgm:t>
    </dgm:pt>
    <dgm:pt modelId="{899F01B3-46AB-419F-BFA8-FAB00D6A6A1F}" type="sibTrans" cxnId="{A893441F-8DA6-4021-A3E7-F7CCF82C8320}">
      <dgm:prSet/>
      <dgm:spPr/>
      <dgm:t>
        <a:bodyPr/>
        <a:lstStyle/>
        <a:p>
          <a:endParaRPr lang="fr-FR"/>
        </a:p>
      </dgm:t>
    </dgm:pt>
    <dgm:pt modelId="{2DC6069D-A7D6-482C-B5F7-E4DC4DDDF34A}">
      <dgm:prSet/>
      <dgm:spPr/>
      <dgm:t>
        <a:bodyPr/>
        <a:lstStyle/>
        <a:p>
          <a:r>
            <a:rPr lang="fr-FR" dirty="0" smtClean="0"/>
            <a:t>Rétrocession et blocage des places Transmission de plan de vol </a:t>
          </a:r>
          <a:r>
            <a:rPr lang="fr-FR" u="sng" dirty="0" smtClean="0"/>
            <a:t>définitif</a:t>
          </a:r>
          <a:endParaRPr lang="fr-FR" u="sng" dirty="0"/>
        </a:p>
      </dgm:t>
    </dgm:pt>
    <dgm:pt modelId="{696F3031-3B81-458D-9638-1FA9BDF9AAED}" type="parTrans" cxnId="{E5D858EA-BC83-42BF-A19E-AA3C115794EF}">
      <dgm:prSet/>
      <dgm:spPr/>
      <dgm:t>
        <a:bodyPr/>
        <a:lstStyle/>
        <a:p>
          <a:endParaRPr lang="fr-FR"/>
        </a:p>
      </dgm:t>
    </dgm:pt>
    <dgm:pt modelId="{B72F91F6-7437-4673-8EAF-31BF07049EF6}" type="sibTrans" cxnId="{E5D858EA-BC83-42BF-A19E-AA3C115794EF}">
      <dgm:prSet/>
      <dgm:spPr/>
      <dgm:t>
        <a:bodyPr/>
        <a:lstStyle/>
        <a:p>
          <a:endParaRPr lang="fr-FR"/>
        </a:p>
      </dgm:t>
    </dgm:pt>
    <dgm:pt modelId="{23AF9893-5532-4EE4-89A9-71371CB6634A}">
      <dgm:prSet/>
      <dgm:spPr/>
      <dgm:t>
        <a:bodyPr/>
        <a:lstStyle/>
        <a:p>
          <a:r>
            <a:rPr lang="fr-FR" dirty="0" smtClean="0"/>
            <a:t>Mise en place du plan de vol</a:t>
          </a:r>
          <a:endParaRPr lang="fr-FR" dirty="0"/>
        </a:p>
      </dgm:t>
    </dgm:pt>
    <dgm:pt modelId="{FFEE5BC1-9A09-4E46-9465-09D130381A80}" type="sibTrans" cxnId="{042E2482-FB80-4A85-AD6E-7DE3CAE0A209}">
      <dgm:prSet/>
      <dgm:spPr/>
      <dgm:t>
        <a:bodyPr/>
        <a:lstStyle/>
        <a:p>
          <a:endParaRPr lang="fr-FR"/>
        </a:p>
      </dgm:t>
    </dgm:pt>
    <dgm:pt modelId="{32A52683-5C03-4137-9F8F-C59657D0CE16}" type="parTrans" cxnId="{042E2482-FB80-4A85-AD6E-7DE3CAE0A209}">
      <dgm:prSet/>
      <dgm:spPr/>
      <dgm:t>
        <a:bodyPr/>
        <a:lstStyle/>
        <a:p>
          <a:endParaRPr lang="fr-FR"/>
        </a:p>
      </dgm:t>
    </dgm:pt>
    <dgm:pt modelId="{DF76AB1F-B66D-4AC2-80D1-4F8BE8CC536B}" type="pres">
      <dgm:prSet presAssocID="{798448CA-7B7C-4A20-93D6-FB5FF25011BA}" presName="CompostProcess" presStyleCnt="0">
        <dgm:presLayoutVars>
          <dgm:dir/>
          <dgm:resizeHandles val="exact"/>
        </dgm:presLayoutVars>
      </dgm:prSet>
      <dgm:spPr/>
    </dgm:pt>
    <dgm:pt modelId="{0F67B06F-A43B-49FF-9A64-5A1B0338C4ED}" type="pres">
      <dgm:prSet presAssocID="{798448CA-7B7C-4A20-93D6-FB5FF25011BA}" presName="arrow" presStyleLbl="bgShp" presStyleIdx="0" presStyleCnt="1"/>
      <dgm:spPr/>
    </dgm:pt>
    <dgm:pt modelId="{C9CDFC95-820C-4B6A-81EC-55CFCD696A9B}" type="pres">
      <dgm:prSet presAssocID="{798448CA-7B7C-4A20-93D6-FB5FF25011BA}" presName="linearProcess" presStyleCnt="0"/>
      <dgm:spPr/>
    </dgm:pt>
    <dgm:pt modelId="{68721B74-934D-4A87-AA97-DE8A5256C201}" type="pres">
      <dgm:prSet presAssocID="{313B1E2F-FD37-435A-A984-E78ECF91422C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7EFC4C-9AF0-490C-B07C-322BE043A069}" type="pres">
      <dgm:prSet presAssocID="{A3C812EE-81BE-4958-8E69-47C326506DBD}" presName="sibTrans" presStyleCnt="0"/>
      <dgm:spPr/>
    </dgm:pt>
    <dgm:pt modelId="{4D5B544F-99A7-48D5-BEB8-CD8AE1A11BD1}" type="pres">
      <dgm:prSet presAssocID="{635DDB9C-8E4E-49E5-982D-9BE40AC5C6CC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69DD870-866A-478A-899A-4F16B9CE7F15}" type="pres">
      <dgm:prSet presAssocID="{1358D3A4-0D1E-4004-991D-75231D5E78F8}" presName="sibTrans" presStyleCnt="0"/>
      <dgm:spPr/>
    </dgm:pt>
    <dgm:pt modelId="{657B3A75-7354-497A-B3D0-7DF636C1B905}" type="pres">
      <dgm:prSet presAssocID="{23AF9893-5532-4EE4-89A9-71371CB6634A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2263206-2B50-4AC2-95B4-AC906A3C50A5}" type="pres">
      <dgm:prSet presAssocID="{FFEE5BC1-9A09-4E46-9465-09D130381A80}" presName="sibTrans" presStyleCnt="0"/>
      <dgm:spPr/>
    </dgm:pt>
    <dgm:pt modelId="{03694860-FE4A-4609-86D1-1A486656A753}" type="pres">
      <dgm:prSet presAssocID="{2DC6069D-A7D6-482C-B5F7-E4DC4DDDF34A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4AD34A6-CD07-480E-9FA3-6BDB63C78153}" type="pres">
      <dgm:prSet presAssocID="{B72F91F6-7437-4673-8EAF-31BF07049EF6}" presName="sibTrans" presStyleCnt="0"/>
      <dgm:spPr/>
    </dgm:pt>
    <dgm:pt modelId="{976E08D3-6B90-4831-9975-F928860CD4D4}" type="pres">
      <dgm:prSet presAssocID="{8425E684-E555-459A-9F74-CFBA0FA560B3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B1253AD-F264-46A0-8C86-325CE3B281DB}" type="pres">
      <dgm:prSet presAssocID="{CC229EEC-44CE-4FB1-9F39-B606F9B337B1}" presName="sibTrans" presStyleCnt="0"/>
      <dgm:spPr/>
    </dgm:pt>
    <dgm:pt modelId="{86EE947E-5EB9-472D-A936-F8EB80415F35}" type="pres">
      <dgm:prSet presAssocID="{8BC7B8A6-1CEB-4F80-937A-2E0188331CEB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B5CC3E9-12AA-480C-84A2-E855892399A4}" srcId="{798448CA-7B7C-4A20-93D6-FB5FF25011BA}" destId="{635DDB9C-8E4E-49E5-982D-9BE40AC5C6CC}" srcOrd="1" destOrd="0" parTransId="{84A15DC8-42DB-430A-87B6-FAAA8C06FA6D}" sibTransId="{1358D3A4-0D1E-4004-991D-75231D5E78F8}"/>
    <dgm:cxn modelId="{5DFA008D-E854-4DCA-B15F-B4CC586357B2}" type="presOf" srcId="{8BC7B8A6-1CEB-4F80-937A-2E0188331CEB}" destId="{86EE947E-5EB9-472D-A936-F8EB80415F35}" srcOrd="0" destOrd="0" presId="urn:microsoft.com/office/officeart/2005/8/layout/hProcess9"/>
    <dgm:cxn modelId="{B7F2B35C-70A2-4927-B96B-88BE41938AD2}" type="presOf" srcId="{2DC6069D-A7D6-482C-B5F7-E4DC4DDDF34A}" destId="{03694860-FE4A-4609-86D1-1A486656A753}" srcOrd="0" destOrd="0" presId="urn:microsoft.com/office/officeart/2005/8/layout/hProcess9"/>
    <dgm:cxn modelId="{FD36F0F3-275A-450E-8E20-5A9D07598BD0}" srcId="{798448CA-7B7C-4A20-93D6-FB5FF25011BA}" destId="{8425E684-E555-459A-9F74-CFBA0FA560B3}" srcOrd="4" destOrd="0" parTransId="{B57E5CD9-B244-4F31-B4AE-A5ABBCA0561E}" sibTransId="{CC229EEC-44CE-4FB1-9F39-B606F9B337B1}"/>
    <dgm:cxn modelId="{7BB6FC08-5203-4090-900E-A5C989FC3820}" type="presOf" srcId="{23AF9893-5532-4EE4-89A9-71371CB6634A}" destId="{657B3A75-7354-497A-B3D0-7DF636C1B905}" srcOrd="0" destOrd="0" presId="urn:microsoft.com/office/officeart/2005/8/layout/hProcess9"/>
    <dgm:cxn modelId="{741C59CC-B19F-435A-98A8-EDB051CF39C8}" srcId="{798448CA-7B7C-4A20-93D6-FB5FF25011BA}" destId="{313B1E2F-FD37-435A-A984-E78ECF91422C}" srcOrd="0" destOrd="0" parTransId="{1ECD82F3-7ECF-4197-AA89-0A93C42BBB72}" sibTransId="{A3C812EE-81BE-4958-8E69-47C326506DBD}"/>
    <dgm:cxn modelId="{E06F6171-7608-418B-9F77-2D6B828F8EEC}" type="presOf" srcId="{798448CA-7B7C-4A20-93D6-FB5FF25011BA}" destId="{DF76AB1F-B66D-4AC2-80D1-4F8BE8CC536B}" srcOrd="0" destOrd="0" presId="urn:microsoft.com/office/officeart/2005/8/layout/hProcess9"/>
    <dgm:cxn modelId="{ABA50F80-A232-4716-9063-EACE117F6C9E}" type="presOf" srcId="{313B1E2F-FD37-435A-A984-E78ECF91422C}" destId="{68721B74-934D-4A87-AA97-DE8A5256C201}" srcOrd="0" destOrd="0" presId="urn:microsoft.com/office/officeart/2005/8/layout/hProcess9"/>
    <dgm:cxn modelId="{E5D858EA-BC83-42BF-A19E-AA3C115794EF}" srcId="{798448CA-7B7C-4A20-93D6-FB5FF25011BA}" destId="{2DC6069D-A7D6-482C-B5F7-E4DC4DDDF34A}" srcOrd="3" destOrd="0" parTransId="{696F3031-3B81-458D-9638-1FA9BDF9AAED}" sibTransId="{B72F91F6-7437-4673-8EAF-31BF07049EF6}"/>
    <dgm:cxn modelId="{042E2482-FB80-4A85-AD6E-7DE3CAE0A209}" srcId="{798448CA-7B7C-4A20-93D6-FB5FF25011BA}" destId="{23AF9893-5532-4EE4-89A9-71371CB6634A}" srcOrd="2" destOrd="0" parTransId="{32A52683-5C03-4137-9F8F-C59657D0CE16}" sibTransId="{FFEE5BC1-9A09-4E46-9465-09D130381A80}"/>
    <dgm:cxn modelId="{67CC9BE5-A50E-4FF1-85ED-2E1D88DA5627}" type="presOf" srcId="{635DDB9C-8E4E-49E5-982D-9BE40AC5C6CC}" destId="{4D5B544F-99A7-48D5-BEB8-CD8AE1A11BD1}" srcOrd="0" destOrd="0" presId="urn:microsoft.com/office/officeart/2005/8/layout/hProcess9"/>
    <dgm:cxn modelId="{A893441F-8DA6-4021-A3E7-F7CCF82C8320}" srcId="{798448CA-7B7C-4A20-93D6-FB5FF25011BA}" destId="{8BC7B8A6-1CEB-4F80-937A-2E0188331CEB}" srcOrd="5" destOrd="0" parTransId="{7B194B0B-A424-40B5-B51D-EB07B5BA974F}" sibTransId="{899F01B3-46AB-419F-BFA8-FAB00D6A6A1F}"/>
    <dgm:cxn modelId="{692D6078-367E-481A-8AD3-9718FB11F12D}" type="presOf" srcId="{8425E684-E555-459A-9F74-CFBA0FA560B3}" destId="{976E08D3-6B90-4831-9975-F928860CD4D4}" srcOrd="0" destOrd="0" presId="urn:microsoft.com/office/officeart/2005/8/layout/hProcess9"/>
    <dgm:cxn modelId="{D2EC02DF-C0FC-4E7A-BD6D-CF687DF3D132}" type="presParOf" srcId="{DF76AB1F-B66D-4AC2-80D1-4F8BE8CC536B}" destId="{0F67B06F-A43B-49FF-9A64-5A1B0338C4ED}" srcOrd="0" destOrd="0" presId="urn:microsoft.com/office/officeart/2005/8/layout/hProcess9"/>
    <dgm:cxn modelId="{A6853BB7-DE65-446E-8523-F1689B02FF0A}" type="presParOf" srcId="{DF76AB1F-B66D-4AC2-80D1-4F8BE8CC536B}" destId="{C9CDFC95-820C-4B6A-81EC-55CFCD696A9B}" srcOrd="1" destOrd="0" presId="urn:microsoft.com/office/officeart/2005/8/layout/hProcess9"/>
    <dgm:cxn modelId="{15B886AA-BDB6-4EF7-900F-5830B4C80C06}" type="presParOf" srcId="{C9CDFC95-820C-4B6A-81EC-55CFCD696A9B}" destId="{68721B74-934D-4A87-AA97-DE8A5256C201}" srcOrd="0" destOrd="0" presId="urn:microsoft.com/office/officeart/2005/8/layout/hProcess9"/>
    <dgm:cxn modelId="{7D92B040-0DCB-42FF-B48E-15B2E0404623}" type="presParOf" srcId="{C9CDFC95-820C-4B6A-81EC-55CFCD696A9B}" destId="{E97EFC4C-9AF0-490C-B07C-322BE043A069}" srcOrd="1" destOrd="0" presId="urn:microsoft.com/office/officeart/2005/8/layout/hProcess9"/>
    <dgm:cxn modelId="{D0329E34-FB2C-4562-94BB-69D09FCDFE6D}" type="presParOf" srcId="{C9CDFC95-820C-4B6A-81EC-55CFCD696A9B}" destId="{4D5B544F-99A7-48D5-BEB8-CD8AE1A11BD1}" srcOrd="2" destOrd="0" presId="urn:microsoft.com/office/officeart/2005/8/layout/hProcess9"/>
    <dgm:cxn modelId="{0F3FC85F-DC33-4267-8388-7F12E38D4DE9}" type="presParOf" srcId="{C9CDFC95-820C-4B6A-81EC-55CFCD696A9B}" destId="{369DD870-866A-478A-899A-4F16B9CE7F15}" srcOrd="3" destOrd="0" presId="urn:microsoft.com/office/officeart/2005/8/layout/hProcess9"/>
    <dgm:cxn modelId="{71F177B5-2617-4EF2-8CC7-ADBE3BB580D1}" type="presParOf" srcId="{C9CDFC95-820C-4B6A-81EC-55CFCD696A9B}" destId="{657B3A75-7354-497A-B3D0-7DF636C1B905}" srcOrd="4" destOrd="0" presId="urn:microsoft.com/office/officeart/2005/8/layout/hProcess9"/>
    <dgm:cxn modelId="{1AC6E55C-8F8D-4E36-9062-D44A339F3025}" type="presParOf" srcId="{C9CDFC95-820C-4B6A-81EC-55CFCD696A9B}" destId="{B2263206-2B50-4AC2-95B4-AC906A3C50A5}" srcOrd="5" destOrd="0" presId="urn:microsoft.com/office/officeart/2005/8/layout/hProcess9"/>
    <dgm:cxn modelId="{065C4306-5F9E-46AE-8564-18526C2270FA}" type="presParOf" srcId="{C9CDFC95-820C-4B6A-81EC-55CFCD696A9B}" destId="{03694860-FE4A-4609-86D1-1A486656A753}" srcOrd="6" destOrd="0" presId="urn:microsoft.com/office/officeart/2005/8/layout/hProcess9"/>
    <dgm:cxn modelId="{8547EA4E-9B06-4C40-BBD6-10F9C427B81F}" type="presParOf" srcId="{C9CDFC95-820C-4B6A-81EC-55CFCD696A9B}" destId="{24AD34A6-CD07-480E-9FA3-6BDB63C78153}" srcOrd="7" destOrd="0" presId="urn:microsoft.com/office/officeart/2005/8/layout/hProcess9"/>
    <dgm:cxn modelId="{958F3AC6-F3C2-4CDD-BD90-0440C7071CA6}" type="presParOf" srcId="{C9CDFC95-820C-4B6A-81EC-55CFCD696A9B}" destId="{976E08D3-6B90-4831-9975-F928860CD4D4}" srcOrd="8" destOrd="0" presId="urn:microsoft.com/office/officeart/2005/8/layout/hProcess9"/>
    <dgm:cxn modelId="{BCC22143-FDA6-4567-ADA8-4D1AB99387E1}" type="presParOf" srcId="{C9CDFC95-820C-4B6A-81EC-55CFCD696A9B}" destId="{8B1253AD-F264-46A0-8C86-325CE3B281DB}" srcOrd="9" destOrd="0" presId="urn:microsoft.com/office/officeart/2005/8/layout/hProcess9"/>
    <dgm:cxn modelId="{6775AFB8-4319-4C1B-9244-4B49FA5DCB4E}" type="presParOf" srcId="{C9CDFC95-820C-4B6A-81EC-55CFCD696A9B}" destId="{86EE947E-5EB9-472D-A936-F8EB80415F35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67B06F-A43B-49FF-9A64-5A1B0338C4ED}">
      <dsp:nvSpPr>
        <dsp:cNvPr id="0" name=""/>
        <dsp:cNvSpPr/>
      </dsp:nvSpPr>
      <dsp:spPr>
        <a:xfrm>
          <a:off x="740449" y="0"/>
          <a:ext cx="8391763" cy="40386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721B74-934D-4A87-AA97-DE8A5256C201}">
      <dsp:nvSpPr>
        <dsp:cNvPr id="0" name=""/>
        <dsp:cNvSpPr/>
      </dsp:nvSpPr>
      <dsp:spPr>
        <a:xfrm>
          <a:off x="2711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Participation au MNGD</a:t>
          </a:r>
          <a:endParaRPr lang="fr-FR" sz="1800" kern="1200" dirty="0"/>
        </a:p>
      </dsp:txBody>
      <dsp:txXfrm>
        <a:off x="79780" y="1288649"/>
        <a:ext cx="1424620" cy="1461302"/>
      </dsp:txXfrm>
    </dsp:sp>
    <dsp:sp modelId="{4D5B544F-99A7-48D5-BEB8-CD8AE1A11BD1}">
      <dsp:nvSpPr>
        <dsp:cNvPr id="0" name=""/>
        <dsp:cNvSpPr/>
      </dsp:nvSpPr>
      <dsp:spPr>
        <a:xfrm>
          <a:off x="1660407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Création d’un dossier RAD</a:t>
          </a:r>
          <a:endParaRPr lang="fr-FR" sz="1800" kern="1200" dirty="0"/>
        </a:p>
      </dsp:txBody>
      <dsp:txXfrm>
        <a:off x="1737476" y="1288649"/>
        <a:ext cx="1424620" cy="1461302"/>
      </dsp:txXfrm>
    </dsp:sp>
    <dsp:sp modelId="{657B3A75-7354-497A-B3D0-7DF636C1B905}">
      <dsp:nvSpPr>
        <dsp:cNvPr id="0" name=""/>
        <dsp:cNvSpPr/>
      </dsp:nvSpPr>
      <dsp:spPr>
        <a:xfrm>
          <a:off x="3318104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Complétude du dossier et dépôt des pièces justificatives</a:t>
          </a:r>
          <a:endParaRPr lang="fr-FR" sz="1800" kern="1200" dirty="0"/>
        </a:p>
      </dsp:txBody>
      <dsp:txXfrm>
        <a:off x="3395173" y="1288649"/>
        <a:ext cx="1424620" cy="1461302"/>
      </dsp:txXfrm>
    </dsp:sp>
    <dsp:sp modelId="{385601D5-4BB3-49A7-8129-F70A9473A3D8}">
      <dsp:nvSpPr>
        <dsp:cNvPr id="0" name=""/>
        <dsp:cNvSpPr/>
      </dsp:nvSpPr>
      <dsp:spPr>
        <a:xfrm>
          <a:off x="4975800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Réception des billets électroniques / Demande d’ESTA</a:t>
          </a:r>
          <a:endParaRPr lang="fr-FR" sz="1800" kern="1200" dirty="0"/>
        </a:p>
      </dsp:txBody>
      <dsp:txXfrm>
        <a:off x="5052869" y="1288649"/>
        <a:ext cx="1424620" cy="1461302"/>
      </dsp:txXfrm>
    </dsp:sp>
    <dsp:sp modelId="{976E08D3-6B90-4831-9975-F928860CD4D4}">
      <dsp:nvSpPr>
        <dsp:cNvPr id="0" name=""/>
        <dsp:cNvSpPr/>
      </dsp:nvSpPr>
      <dsp:spPr>
        <a:xfrm>
          <a:off x="6633496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Départ</a:t>
          </a:r>
          <a:endParaRPr lang="fr-FR" sz="1800" kern="1200" dirty="0"/>
        </a:p>
      </dsp:txBody>
      <dsp:txXfrm>
        <a:off x="6710565" y="1288649"/>
        <a:ext cx="1424620" cy="1461302"/>
      </dsp:txXfrm>
    </dsp:sp>
    <dsp:sp modelId="{86EE947E-5EB9-472D-A936-F8EB80415F35}">
      <dsp:nvSpPr>
        <dsp:cNvPr id="0" name=""/>
        <dsp:cNvSpPr/>
      </dsp:nvSpPr>
      <dsp:spPr>
        <a:xfrm>
          <a:off x="8291193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Transmission des dernières pièces justificatives</a:t>
          </a:r>
          <a:endParaRPr lang="fr-FR" sz="1800" kern="1200" dirty="0"/>
        </a:p>
      </dsp:txBody>
      <dsp:txXfrm>
        <a:off x="8368262" y="1288649"/>
        <a:ext cx="1424620" cy="14613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67B06F-A43B-49FF-9A64-5A1B0338C4ED}">
      <dsp:nvSpPr>
        <dsp:cNvPr id="0" name=""/>
        <dsp:cNvSpPr/>
      </dsp:nvSpPr>
      <dsp:spPr>
        <a:xfrm>
          <a:off x="740449" y="0"/>
          <a:ext cx="8391763" cy="40386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721B74-934D-4A87-AA97-DE8A5256C201}">
      <dsp:nvSpPr>
        <dsp:cNvPr id="0" name=""/>
        <dsp:cNvSpPr/>
      </dsp:nvSpPr>
      <dsp:spPr>
        <a:xfrm>
          <a:off x="2711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Transmission des premiers chiffres (Estimation du nombre de PAX)</a:t>
          </a:r>
          <a:endParaRPr lang="fr-FR" sz="1500" kern="1200" dirty="0"/>
        </a:p>
      </dsp:txBody>
      <dsp:txXfrm>
        <a:off x="79780" y="1288649"/>
        <a:ext cx="1424620" cy="1461302"/>
      </dsp:txXfrm>
    </dsp:sp>
    <dsp:sp modelId="{4D5B544F-99A7-48D5-BEB8-CD8AE1A11BD1}">
      <dsp:nvSpPr>
        <dsp:cNvPr id="0" name=""/>
        <dsp:cNvSpPr/>
      </dsp:nvSpPr>
      <dsp:spPr>
        <a:xfrm>
          <a:off x="1660407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Étude des dossiers RAD / Réception du planning des vols</a:t>
          </a:r>
          <a:endParaRPr lang="fr-FR" sz="1500" kern="1200" dirty="0"/>
        </a:p>
      </dsp:txBody>
      <dsp:txXfrm>
        <a:off x="1737476" y="1288649"/>
        <a:ext cx="1424620" cy="1461302"/>
      </dsp:txXfrm>
    </dsp:sp>
    <dsp:sp modelId="{657B3A75-7354-497A-B3D0-7DF636C1B905}">
      <dsp:nvSpPr>
        <dsp:cNvPr id="0" name=""/>
        <dsp:cNvSpPr/>
      </dsp:nvSpPr>
      <dsp:spPr>
        <a:xfrm>
          <a:off x="3318104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Mise en place du plan de vol</a:t>
          </a:r>
          <a:endParaRPr lang="fr-FR" sz="1500" kern="1200" dirty="0"/>
        </a:p>
      </dsp:txBody>
      <dsp:txXfrm>
        <a:off x="3395173" y="1288649"/>
        <a:ext cx="1424620" cy="1461302"/>
      </dsp:txXfrm>
    </dsp:sp>
    <dsp:sp modelId="{03694860-FE4A-4609-86D1-1A486656A753}">
      <dsp:nvSpPr>
        <dsp:cNvPr id="0" name=""/>
        <dsp:cNvSpPr/>
      </dsp:nvSpPr>
      <dsp:spPr>
        <a:xfrm>
          <a:off x="4975800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Rétrocession et blocage des places Transmission de plan de vol </a:t>
          </a:r>
          <a:r>
            <a:rPr lang="fr-FR" sz="1500" u="sng" kern="1200" dirty="0" smtClean="0"/>
            <a:t>définitif</a:t>
          </a:r>
          <a:endParaRPr lang="fr-FR" sz="1500" u="sng" kern="1200" dirty="0"/>
        </a:p>
      </dsp:txBody>
      <dsp:txXfrm>
        <a:off x="5052869" y="1288649"/>
        <a:ext cx="1424620" cy="1461302"/>
      </dsp:txXfrm>
    </dsp:sp>
    <dsp:sp modelId="{976E08D3-6B90-4831-9975-F928860CD4D4}">
      <dsp:nvSpPr>
        <dsp:cNvPr id="0" name=""/>
        <dsp:cNvSpPr/>
      </dsp:nvSpPr>
      <dsp:spPr>
        <a:xfrm>
          <a:off x="6633496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kern="1200" dirty="0" smtClean="0"/>
            <a:t>Réservations et émission des billets internationaux et locaux</a:t>
          </a:r>
          <a:endParaRPr lang="fr-FR" sz="1500" kern="1200" dirty="0"/>
        </a:p>
      </dsp:txBody>
      <dsp:txXfrm>
        <a:off x="6710565" y="1288649"/>
        <a:ext cx="1424620" cy="1461302"/>
      </dsp:txXfrm>
    </dsp:sp>
    <dsp:sp modelId="{86EE947E-5EB9-472D-A936-F8EB80415F35}">
      <dsp:nvSpPr>
        <dsp:cNvPr id="0" name=""/>
        <dsp:cNvSpPr/>
      </dsp:nvSpPr>
      <dsp:spPr>
        <a:xfrm>
          <a:off x="8291193" y="1211580"/>
          <a:ext cx="1578758" cy="16154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u="sng" kern="1200" dirty="0" smtClean="0"/>
            <a:t>Juillet – Août : </a:t>
          </a:r>
          <a:r>
            <a:rPr lang="fr-FR" sz="1500" kern="1200" dirty="0" smtClean="0"/>
            <a:t>Paiement des IE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500" u="sng" kern="1200" dirty="0" smtClean="0"/>
            <a:t>Septembre : </a:t>
          </a:r>
          <a:r>
            <a:rPr lang="fr-FR" sz="1500" kern="1200" dirty="0" smtClean="0"/>
            <a:t>Paiement des IFCR</a:t>
          </a:r>
          <a:endParaRPr lang="fr-FR" sz="1500" kern="1200" dirty="0"/>
        </a:p>
      </dsp:txBody>
      <dsp:txXfrm>
        <a:off x="8368262" y="1288649"/>
        <a:ext cx="1424620" cy="14613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Réunion d’information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REMISE À DISPOSITION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Vice rectorat de la Polynésie française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449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Premier dépôt en dématérialisé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Arrêté MAD (le premier arrêté de mise à disposition en Polynésie française) </a:t>
            </a:r>
          </a:p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Passeport </a:t>
            </a:r>
            <a:r>
              <a:rPr lang="fr-FR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valide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 de toute la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famille</a:t>
            </a:r>
          </a:p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Tout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document relatif à la composition familiale et situation familiale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Livret de famille, acte de naissance, acte de mariage, PACS, certificat de concubinage </a:t>
            </a:r>
          </a:p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out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document relatif aux ayants-droit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Jugemen</a:t>
            </a:r>
            <a:r>
              <a:rPr lang="fr-F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 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garde, certificat de scolarité </a:t>
            </a:r>
            <a:r>
              <a:rPr lang="fr-F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2019/2020, 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arrêté de disponibilité du conjoint etc… selon </a:t>
            </a:r>
            <a:r>
              <a:rPr lang="fr-F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cas</a:t>
            </a:r>
          </a:p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Attestation d’IFCR et d’IE signées par le couple</a:t>
            </a:r>
          </a:p>
          <a:p>
            <a:pPr>
              <a:lnSpc>
                <a:spcPct val="100000"/>
              </a:lnSpc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Demande spécifique de type courrier datée, signée et adressée au vice recteur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fr-F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épart 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anticipé, </a:t>
            </a:r>
            <a:r>
              <a:rPr lang="fr-F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réduction 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 période de </a:t>
            </a:r>
            <a:r>
              <a:rPr lang="fr-F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 etc…</a:t>
            </a:r>
            <a:endParaRPr lang="fr-FR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175" y="314033"/>
            <a:ext cx="2077067" cy="165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13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Second dépôt en dématérialisé (Juillet-Septembre) 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Arrêté de votre future affectation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transmis par le MEN</a:t>
            </a:r>
          </a:p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Procès verbal d’installation (PVI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Fiche de renseignement</a:t>
            </a:r>
            <a:b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(à télécharger depuis votre dossier RAD)</a:t>
            </a:r>
          </a:p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Titres de transport du trajet complet de toute la famille </a:t>
            </a:r>
            <a:b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(cartes d’embarquement </a:t>
            </a:r>
            <a:r>
              <a:rPr lang="fr-FR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locales et internationales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billets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train)</a:t>
            </a:r>
          </a:p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En cas de prise en charge des billets par vous-même, nous transmettre le plus </a:t>
            </a:r>
            <a:b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rapidement possible :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Courrier de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demande;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Facture acquittée;</a:t>
            </a:r>
            <a:b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Billets électronique;</a:t>
            </a:r>
            <a:b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Cartes d’embarquement (lorsque vous arriverez à destination finale).</a:t>
            </a:r>
            <a:endParaRPr lang="fr-F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 smtClean="0">
              <a:solidFill>
                <a:schemeClr val="tx1"/>
              </a:solidFill>
            </a:endParaRPr>
          </a:p>
          <a:p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076" y="1407711"/>
            <a:ext cx="2704894" cy="2668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38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ATTENTION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50" y="2628900"/>
            <a:ext cx="2857500" cy="1600200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801" y="2628900"/>
            <a:ext cx="1600200" cy="28575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50" y="4634039"/>
            <a:ext cx="3027317" cy="1241976"/>
          </a:xfrm>
          <a:prstGeom prst="rect">
            <a:avLst/>
          </a:prstGeom>
        </p:spPr>
      </p:pic>
      <p:cxnSp>
        <p:nvCxnSpPr>
          <p:cNvPr id="9" name="Connecteur droit 8"/>
          <p:cNvCxnSpPr/>
          <p:nvPr/>
        </p:nvCxnSpPr>
        <p:spPr>
          <a:xfrm>
            <a:off x="6080760" y="2059388"/>
            <a:ext cx="0" cy="407901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520" y="2419185"/>
            <a:ext cx="3552825" cy="128587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577" y="3831205"/>
            <a:ext cx="3685556" cy="2044810"/>
          </a:xfrm>
          <a:prstGeom prst="rect">
            <a:avLst/>
          </a:prstGeom>
        </p:spPr>
      </p:pic>
      <p:sp>
        <p:nvSpPr>
          <p:cNvPr id="17" name="Multiplier 16"/>
          <p:cNvSpPr/>
          <p:nvPr/>
        </p:nvSpPr>
        <p:spPr>
          <a:xfrm>
            <a:off x="2756709" y="3371745"/>
            <a:ext cx="1883282" cy="188328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949" y="3621291"/>
            <a:ext cx="1065177" cy="1384190"/>
          </a:xfrm>
          <a:prstGeom prst="rect">
            <a:avLst/>
          </a:prstGeom>
        </p:spPr>
      </p:pic>
      <p:sp>
        <p:nvSpPr>
          <p:cNvPr id="19" name="ZoneTexte 18"/>
          <p:cNvSpPr txBox="1"/>
          <p:nvPr/>
        </p:nvSpPr>
        <p:spPr>
          <a:xfrm>
            <a:off x="2381996" y="1577630"/>
            <a:ext cx="2064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PHOTOGRAPHIE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7992619" y="1659701"/>
            <a:ext cx="1943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SCAN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80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Congé accordé aux fonctionnaires en poste dans un territoire </a:t>
            </a:r>
            <a: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d'outre-mer ou à Mayotte, 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la suite de leur séjour réglementé de 2 ou 3 ou 4 ans</a:t>
            </a:r>
            <a: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 est de 2 mois et peut être écourté pour une prise de fonction à la date de la rentrée scolaire de l’académie </a:t>
            </a:r>
            <a: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concernée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 pour une mise à la retraite à une date précise.</a:t>
            </a:r>
            <a:endParaRPr lang="fr-FR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demandes de </a:t>
            </a:r>
            <a: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réduction 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sont à formuler avant le </a:t>
            </a:r>
            <a: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14/04/2020 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terme de </a:t>
            </a:r>
            <a: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rigueur, auprès 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département des affaires budgétaires et financières du vice-rectorat, par mail impérativement via l’adresse </a:t>
            </a:r>
            <a: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rad2020@ac-polynesie.pf</a:t>
            </a:r>
            <a: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afin que votre demande soit traitée rapidement.</a:t>
            </a:r>
            <a:b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vous invitons également à formuler votre demande par courrier et à l’insérer 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votre dossier avec un maximum de précisions</a:t>
            </a:r>
            <a: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fr-FR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Les indispensables : Congé administratif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97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fr-F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traitement est assuré par la Polynésie française jusqu'au terme du congé administratif</a:t>
            </a:r>
            <a:r>
              <a:rPr lang="fr-F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fr-F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Décompte de la durée du congé administratif sur les trimestres validés par la retraite, prendre </a:t>
            </a:r>
            <a:r>
              <a:rPr lang="fr-F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avec </a:t>
            </a:r>
            <a:br>
              <a:rPr lang="fr-F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pension@ac-polynesie.pf</a:t>
            </a:r>
            <a:r>
              <a:rPr lang="fr-F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plus de </a:t>
            </a:r>
            <a:r>
              <a:rPr lang="fr-F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précisions.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fr-F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L’indexation </a:t>
            </a:r>
            <a:r>
              <a:rPr lang="fr-F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afférente aux départements d’Outre-mer sera versée aux conditions suivantes </a:t>
            </a:r>
            <a:r>
              <a:rPr lang="fr-F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fr-F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fr-F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prise du congé administratif à l’intérieur du département d’Outre-mer;</a:t>
            </a:r>
            <a:br>
              <a:rPr lang="fr-F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Le dépôt de la carte d’embarquement dans votre dossier RAD en version numérisée.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fr-FR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fr-FR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personnels sollicitant le congé administratif sont acheminés vers leur </a:t>
            </a:r>
            <a:r>
              <a:rPr lang="fr-FR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résidence habituelle </a:t>
            </a:r>
            <a:r>
              <a:rPr lang="fr-FR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 vers leur académie d’origine. </a:t>
            </a:r>
            <a:r>
              <a:rPr lang="fr-FR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trajet du lieu de congé administratif vers la nouvelle résidence administrative sera à la charge de l’agent</a:t>
            </a:r>
            <a:r>
              <a:rPr lang="fr-FR" sz="2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sz="2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Les indispensables : Congé administratif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48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indispensables :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Demande exceptionnelle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02920" indent="-457200">
              <a:buFont typeface="+mj-lt"/>
              <a:buAutoNum type="arabicPeriod"/>
            </a:pP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Toute demande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doit être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datée, signée et adressée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 vice recteur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lors de la constitution du dossier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(du 18/11/19 au 20/12/19).</a:t>
            </a:r>
          </a:p>
          <a:p>
            <a:pPr marL="502920" indent="-457200">
              <a:buFont typeface="+mj-lt"/>
              <a:buAutoNum type="arabicPeriod"/>
            </a:pP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L’administration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 se charge pas du transport des animaux de compagnie. </a:t>
            </a:r>
          </a:p>
          <a:p>
            <a:pPr marL="502920" indent="-457200">
              <a:buFont typeface="+mj-lt"/>
              <a:buAutoNum type="arabicPeriod"/>
            </a:pP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Constitution d’un dossier de demande de remboursement le plus rapidement possible, les pièces à fournir obligatoirement sont :</a:t>
            </a:r>
            <a:b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Courrier de demande de remboursement;</a:t>
            </a:r>
            <a:b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Facture acquittée des frais de transport;</a:t>
            </a:r>
            <a:b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Billets électronique;</a:t>
            </a:r>
            <a:b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Cartes d’embarquement du trajet entier.</a:t>
            </a:r>
            <a:b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remboursement se fera à hauteur de 80% du prix du billet au tarif le plus économique.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662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L’administration ne gère pas les animaux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Pour les personnels ayant des animaux :</a:t>
            </a:r>
            <a:b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 défaut, votre transport est entièrement organisé par l’administration et vous organiserez le vol de votre animal.</a:t>
            </a:r>
            <a:b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L’administration ne se charge pas du transport des animaux de compagnie. Les agents devront prendre leurs dispositions pour les faire transporter par fret et à leur frais. Aucun changement de billets ne sera accepté du fait d’un décalage possible entre l’arrivée de l’agent et celui de l’animal</a:t>
            </a:r>
            <a: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Toutefois, vous pouvez organiser votre transport et l’administration vous remboursera en fin d’année 2020 sous conditions de recevoir toutes les pièces justificatives au remboursement (voir diapo 17). </a:t>
            </a:r>
            <a:br>
              <a:rPr lang="fr-FR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Attention, un courrier doit nous parvenir </a:t>
            </a:r>
            <a:r>
              <a:rPr lang="fr-FR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avant le 20/12/2019 </a:t>
            </a:r>
            <a:r>
              <a:rPr lang="fr-FR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ce dernier cas.</a:t>
            </a:r>
            <a:r>
              <a:rPr lang="fr-FR" dirty="0" smtClean="0">
                <a:solidFill>
                  <a:srgbClr val="FF0000"/>
                </a:solidFill>
              </a:rPr>
              <a:t/>
            </a:r>
            <a:br>
              <a:rPr lang="fr-FR" dirty="0" smtClean="0">
                <a:solidFill>
                  <a:srgbClr val="FF0000"/>
                </a:solidFill>
              </a:rPr>
            </a:br>
            <a:endParaRPr lang="fr-FR" dirty="0" smtClean="0">
              <a:solidFill>
                <a:srgbClr val="FF0000"/>
              </a:solidFill>
            </a:endParaRPr>
          </a:p>
          <a:p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911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Informations complémentaires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Tous les titres de transport seront gérés par l’administration : </a:t>
            </a:r>
            <a:b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les premiers départs sont réservés pour les personnels affectés dans les îles;</a:t>
            </a:r>
            <a:b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les derniers départs sont réservés aux personnels d’encadrement;</a:t>
            </a:r>
            <a:b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les vols intermédiaires sont pour toutes les autres catégories de personnels.</a:t>
            </a:r>
          </a:p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Dès lors que les sièges sont réservés, ils ne peuvent plus être rendus ou des pénalités financières sont appliquées.</a:t>
            </a:r>
          </a:p>
          <a:p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83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Planning des départs de la campagne RAD 2020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704521" y="2252207"/>
            <a:ext cx="8094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Départ du 28 juin 2020 au 12 juillet 2020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9" t="21756" r="6586" b="34590"/>
          <a:stretch/>
        </p:blipFill>
        <p:spPr>
          <a:xfrm>
            <a:off x="3544294" y="3792772"/>
            <a:ext cx="5072932" cy="1439186"/>
          </a:xfrm>
          <a:prstGeom prst="rect">
            <a:avLst/>
          </a:prstGeom>
        </p:spPr>
      </p:pic>
      <p:sp>
        <p:nvSpPr>
          <p:cNvPr id="10" name="Forme libre 9"/>
          <p:cNvSpPr/>
          <p:nvPr/>
        </p:nvSpPr>
        <p:spPr>
          <a:xfrm>
            <a:off x="3291840" y="3506525"/>
            <a:ext cx="5518205" cy="1892411"/>
          </a:xfrm>
          <a:custGeom>
            <a:avLst/>
            <a:gdLst>
              <a:gd name="connsiteX0" fmla="*/ 620202 w 5518205"/>
              <a:gd name="connsiteY0" fmla="*/ 238539 h 1892411"/>
              <a:gd name="connsiteX1" fmla="*/ 914400 w 5518205"/>
              <a:gd name="connsiteY1" fmla="*/ 365760 h 1892411"/>
              <a:gd name="connsiteX2" fmla="*/ 930303 w 5518205"/>
              <a:gd name="connsiteY2" fmla="*/ 628153 h 1892411"/>
              <a:gd name="connsiteX3" fmla="*/ 834887 w 5518205"/>
              <a:gd name="connsiteY3" fmla="*/ 1009816 h 1892411"/>
              <a:gd name="connsiteX4" fmla="*/ 652007 w 5518205"/>
              <a:gd name="connsiteY4" fmla="*/ 1137037 h 1892411"/>
              <a:gd name="connsiteX5" fmla="*/ 699715 w 5518205"/>
              <a:gd name="connsiteY5" fmla="*/ 1327868 h 1892411"/>
              <a:gd name="connsiteX6" fmla="*/ 858741 w 5518205"/>
              <a:gd name="connsiteY6" fmla="*/ 1351722 h 1892411"/>
              <a:gd name="connsiteX7" fmla="*/ 1113183 w 5518205"/>
              <a:gd name="connsiteY7" fmla="*/ 1264258 h 1892411"/>
              <a:gd name="connsiteX8" fmla="*/ 1828800 w 5518205"/>
              <a:gd name="connsiteY8" fmla="*/ 962108 h 1892411"/>
              <a:gd name="connsiteX9" fmla="*/ 2194560 w 5518205"/>
              <a:gd name="connsiteY9" fmla="*/ 954157 h 1892411"/>
              <a:gd name="connsiteX10" fmla="*/ 2600077 w 5518205"/>
              <a:gd name="connsiteY10" fmla="*/ 1073426 h 1892411"/>
              <a:gd name="connsiteX11" fmla="*/ 2775005 w 5518205"/>
              <a:gd name="connsiteY11" fmla="*/ 1160891 h 1892411"/>
              <a:gd name="connsiteX12" fmla="*/ 3434963 w 5518205"/>
              <a:gd name="connsiteY12" fmla="*/ 1574358 h 1892411"/>
              <a:gd name="connsiteX13" fmla="*/ 3641697 w 5518205"/>
              <a:gd name="connsiteY13" fmla="*/ 1590261 h 1892411"/>
              <a:gd name="connsiteX14" fmla="*/ 3904090 w 5518205"/>
              <a:gd name="connsiteY14" fmla="*/ 1510748 h 1892411"/>
              <a:gd name="connsiteX15" fmla="*/ 4031311 w 5518205"/>
              <a:gd name="connsiteY15" fmla="*/ 1407381 h 1892411"/>
              <a:gd name="connsiteX16" fmla="*/ 4500438 w 5518205"/>
              <a:gd name="connsiteY16" fmla="*/ 970059 h 1892411"/>
              <a:gd name="connsiteX17" fmla="*/ 4420925 w 5518205"/>
              <a:gd name="connsiteY17" fmla="*/ 858741 h 1892411"/>
              <a:gd name="connsiteX18" fmla="*/ 4500438 w 5518205"/>
              <a:gd name="connsiteY18" fmla="*/ 834887 h 1892411"/>
              <a:gd name="connsiteX19" fmla="*/ 4611757 w 5518205"/>
              <a:gd name="connsiteY19" fmla="*/ 842838 h 1892411"/>
              <a:gd name="connsiteX20" fmla="*/ 4762831 w 5518205"/>
              <a:gd name="connsiteY20" fmla="*/ 667910 h 1892411"/>
              <a:gd name="connsiteX21" fmla="*/ 4428877 w 5518205"/>
              <a:gd name="connsiteY21" fmla="*/ 373712 h 1892411"/>
              <a:gd name="connsiteX22" fmla="*/ 4484536 w 5518205"/>
              <a:gd name="connsiteY22" fmla="*/ 302150 h 1892411"/>
              <a:gd name="connsiteX23" fmla="*/ 4945711 w 5518205"/>
              <a:gd name="connsiteY23" fmla="*/ 413468 h 1892411"/>
              <a:gd name="connsiteX24" fmla="*/ 5231958 w 5518205"/>
              <a:gd name="connsiteY24" fmla="*/ 262393 h 1892411"/>
              <a:gd name="connsiteX25" fmla="*/ 5383033 w 5518205"/>
              <a:gd name="connsiteY25" fmla="*/ 381663 h 1892411"/>
              <a:gd name="connsiteX26" fmla="*/ 5239910 w 5518205"/>
              <a:gd name="connsiteY26" fmla="*/ 659958 h 1892411"/>
              <a:gd name="connsiteX27" fmla="*/ 5343277 w 5518205"/>
              <a:gd name="connsiteY27" fmla="*/ 1144988 h 1892411"/>
              <a:gd name="connsiteX28" fmla="*/ 5200153 w 5518205"/>
              <a:gd name="connsiteY28" fmla="*/ 1288112 h 1892411"/>
              <a:gd name="connsiteX29" fmla="*/ 4953663 w 5518205"/>
              <a:gd name="connsiteY29" fmla="*/ 970059 h 1892411"/>
              <a:gd name="connsiteX30" fmla="*/ 4842344 w 5518205"/>
              <a:gd name="connsiteY30" fmla="*/ 1144988 h 1892411"/>
              <a:gd name="connsiteX31" fmla="*/ 4579951 w 5518205"/>
              <a:gd name="connsiteY31" fmla="*/ 1351722 h 1892411"/>
              <a:gd name="connsiteX32" fmla="*/ 4126727 w 5518205"/>
              <a:gd name="connsiteY32" fmla="*/ 1542553 h 1892411"/>
              <a:gd name="connsiteX33" fmla="*/ 3999506 w 5518205"/>
              <a:gd name="connsiteY33" fmla="*/ 1614115 h 1892411"/>
              <a:gd name="connsiteX34" fmla="*/ 3530379 w 5518205"/>
              <a:gd name="connsiteY34" fmla="*/ 1765190 h 1892411"/>
              <a:gd name="connsiteX35" fmla="*/ 2520563 w 5518205"/>
              <a:gd name="connsiteY35" fmla="*/ 1383527 h 1892411"/>
              <a:gd name="connsiteX36" fmla="*/ 2552369 w 5518205"/>
              <a:gd name="connsiteY36" fmla="*/ 1280160 h 1892411"/>
              <a:gd name="connsiteX37" fmla="*/ 2456953 w 5518205"/>
              <a:gd name="connsiteY37" fmla="*/ 1192696 h 1892411"/>
              <a:gd name="connsiteX38" fmla="*/ 2210463 w 5518205"/>
              <a:gd name="connsiteY38" fmla="*/ 1113183 h 1892411"/>
              <a:gd name="connsiteX39" fmla="*/ 2059388 w 5518205"/>
              <a:gd name="connsiteY39" fmla="*/ 1113183 h 1892411"/>
              <a:gd name="connsiteX40" fmla="*/ 1113183 w 5518205"/>
              <a:gd name="connsiteY40" fmla="*/ 1415332 h 1892411"/>
              <a:gd name="connsiteX41" fmla="*/ 946205 w 5518205"/>
              <a:gd name="connsiteY41" fmla="*/ 1510748 h 1892411"/>
              <a:gd name="connsiteX42" fmla="*/ 516835 w 5518205"/>
              <a:gd name="connsiteY42" fmla="*/ 1478943 h 1892411"/>
              <a:gd name="connsiteX43" fmla="*/ 333955 w 5518205"/>
              <a:gd name="connsiteY43" fmla="*/ 1200647 h 1892411"/>
              <a:gd name="connsiteX44" fmla="*/ 310101 w 5518205"/>
              <a:gd name="connsiteY44" fmla="*/ 954157 h 1892411"/>
              <a:gd name="connsiteX45" fmla="*/ 222637 w 5518205"/>
              <a:gd name="connsiteY45" fmla="*/ 659958 h 1892411"/>
              <a:gd name="connsiteX46" fmla="*/ 294198 w 5518205"/>
              <a:gd name="connsiteY46" fmla="*/ 381663 h 1892411"/>
              <a:gd name="connsiteX47" fmla="*/ 23854 w 5518205"/>
              <a:gd name="connsiteY47" fmla="*/ 747423 h 1892411"/>
              <a:gd name="connsiteX48" fmla="*/ 0 w 5518205"/>
              <a:gd name="connsiteY48" fmla="*/ 1892411 h 1892411"/>
              <a:gd name="connsiteX49" fmla="*/ 5518205 w 5518205"/>
              <a:gd name="connsiteY49" fmla="*/ 1812898 h 1892411"/>
              <a:gd name="connsiteX50" fmla="*/ 5422790 w 5518205"/>
              <a:gd name="connsiteY50" fmla="*/ 0 h 1892411"/>
              <a:gd name="connsiteX51" fmla="*/ 620202 w 5518205"/>
              <a:gd name="connsiteY51" fmla="*/ 238539 h 1892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518205" h="1892411">
                <a:moveTo>
                  <a:pt x="620202" y="238539"/>
                </a:moveTo>
                <a:lnTo>
                  <a:pt x="914400" y="365760"/>
                </a:lnTo>
                <a:lnTo>
                  <a:pt x="930303" y="628153"/>
                </a:lnTo>
                <a:lnTo>
                  <a:pt x="834887" y="1009816"/>
                </a:lnTo>
                <a:lnTo>
                  <a:pt x="652007" y="1137037"/>
                </a:lnTo>
                <a:lnTo>
                  <a:pt x="699715" y="1327868"/>
                </a:lnTo>
                <a:lnTo>
                  <a:pt x="858741" y="1351722"/>
                </a:lnTo>
                <a:lnTo>
                  <a:pt x="1113183" y="1264258"/>
                </a:lnTo>
                <a:lnTo>
                  <a:pt x="1828800" y="962108"/>
                </a:lnTo>
                <a:lnTo>
                  <a:pt x="2194560" y="954157"/>
                </a:lnTo>
                <a:lnTo>
                  <a:pt x="2600077" y="1073426"/>
                </a:lnTo>
                <a:lnTo>
                  <a:pt x="2775005" y="1160891"/>
                </a:lnTo>
                <a:lnTo>
                  <a:pt x="3434963" y="1574358"/>
                </a:lnTo>
                <a:lnTo>
                  <a:pt x="3641697" y="1590261"/>
                </a:lnTo>
                <a:lnTo>
                  <a:pt x="3904090" y="1510748"/>
                </a:lnTo>
                <a:lnTo>
                  <a:pt x="4031311" y="1407381"/>
                </a:lnTo>
                <a:lnTo>
                  <a:pt x="4500438" y="970059"/>
                </a:lnTo>
                <a:lnTo>
                  <a:pt x="4420925" y="858741"/>
                </a:lnTo>
                <a:lnTo>
                  <a:pt x="4500438" y="834887"/>
                </a:lnTo>
                <a:lnTo>
                  <a:pt x="4611757" y="842838"/>
                </a:lnTo>
                <a:lnTo>
                  <a:pt x="4762831" y="667910"/>
                </a:lnTo>
                <a:lnTo>
                  <a:pt x="4428877" y="373712"/>
                </a:lnTo>
                <a:lnTo>
                  <a:pt x="4484536" y="302150"/>
                </a:lnTo>
                <a:lnTo>
                  <a:pt x="4945711" y="413468"/>
                </a:lnTo>
                <a:lnTo>
                  <a:pt x="5231958" y="262393"/>
                </a:lnTo>
                <a:lnTo>
                  <a:pt x="5383033" y="381663"/>
                </a:lnTo>
                <a:lnTo>
                  <a:pt x="5239910" y="659958"/>
                </a:lnTo>
                <a:lnTo>
                  <a:pt x="5343277" y="1144988"/>
                </a:lnTo>
                <a:lnTo>
                  <a:pt x="5200153" y="1288112"/>
                </a:lnTo>
                <a:lnTo>
                  <a:pt x="4953663" y="970059"/>
                </a:lnTo>
                <a:lnTo>
                  <a:pt x="4842344" y="1144988"/>
                </a:lnTo>
                <a:lnTo>
                  <a:pt x="4579951" y="1351722"/>
                </a:lnTo>
                <a:lnTo>
                  <a:pt x="4126727" y="1542553"/>
                </a:lnTo>
                <a:lnTo>
                  <a:pt x="3999506" y="1614115"/>
                </a:lnTo>
                <a:lnTo>
                  <a:pt x="3530379" y="1765190"/>
                </a:lnTo>
                <a:lnTo>
                  <a:pt x="2520563" y="1383527"/>
                </a:lnTo>
                <a:lnTo>
                  <a:pt x="2552369" y="1280160"/>
                </a:lnTo>
                <a:lnTo>
                  <a:pt x="2456953" y="1192696"/>
                </a:lnTo>
                <a:lnTo>
                  <a:pt x="2210463" y="1113183"/>
                </a:lnTo>
                <a:lnTo>
                  <a:pt x="2059388" y="1113183"/>
                </a:lnTo>
                <a:lnTo>
                  <a:pt x="1113183" y="1415332"/>
                </a:lnTo>
                <a:lnTo>
                  <a:pt x="946205" y="1510748"/>
                </a:lnTo>
                <a:lnTo>
                  <a:pt x="516835" y="1478943"/>
                </a:lnTo>
                <a:lnTo>
                  <a:pt x="333955" y="1200647"/>
                </a:lnTo>
                <a:lnTo>
                  <a:pt x="310101" y="954157"/>
                </a:lnTo>
                <a:lnTo>
                  <a:pt x="222637" y="659958"/>
                </a:lnTo>
                <a:lnTo>
                  <a:pt x="294198" y="381663"/>
                </a:lnTo>
                <a:lnTo>
                  <a:pt x="23854" y="747423"/>
                </a:lnTo>
                <a:lnTo>
                  <a:pt x="0" y="1892411"/>
                </a:lnTo>
                <a:lnTo>
                  <a:pt x="5518205" y="1812898"/>
                </a:lnTo>
                <a:lnTo>
                  <a:pt x="5422790" y="0"/>
                </a:lnTo>
                <a:lnTo>
                  <a:pt x="620202" y="2385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Forme libre 2"/>
          <p:cNvSpPr/>
          <p:nvPr/>
        </p:nvSpPr>
        <p:spPr>
          <a:xfrm>
            <a:off x="3593990" y="3896139"/>
            <a:ext cx="278295" cy="381663"/>
          </a:xfrm>
          <a:custGeom>
            <a:avLst/>
            <a:gdLst>
              <a:gd name="connsiteX0" fmla="*/ 87464 w 278295"/>
              <a:gd name="connsiteY0" fmla="*/ 381663 h 381663"/>
              <a:gd name="connsiteX1" fmla="*/ 7951 w 278295"/>
              <a:gd name="connsiteY1" fmla="*/ 310101 h 381663"/>
              <a:gd name="connsiteX2" fmla="*/ 0 w 278295"/>
              <a:gd name="connsiteY2" fmla="*/ 190831 h 381663"/>
              <a:gd name="connsiteX3" fmla="*/ 127220 w 278295"/>
              <a:gd name="connsiteY3" fmla="*/ 15903 h 381663"/>
              <a:gd name="connsiteX4" fmla="*/ 262393 w 278295"/>
              <a:gd name="connsiteY4" fmla="*/ 0 h 381663"/>
              <a:gd name="connsiteX5" fmla="*/ 278295 w 278295"/>
              <a:gd name="connsiteY5" fmla="*/ 55659 h 381663"/>
              <a:gd name="connsiteX6" fmla="*/ 135172 w 278295"/>
              <a:gd name="connsiteY6" fmla="*/ 119270 h 381663"/>
              <a:gd name="connsiteX7" fmla="*/ 103367 w 278295"/>
              <a:gd name="connsiteY7" fmla="*/ 222637 h 381663"/>
              <a:gd name="connsiteX8" fmla="*/ 103367 w 278295"/>
              <a:gd name="connsiteY8" fmla="*/ 262393 h 381663"/>
              <a:gd name="connsiteX9" fmla="*/ 87464 w 278295"/>
              <a:gd name="connsiteY9" fmla="*/ 381663 h 38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8295" h="381663">
                <a:moveTo>
                  <a:pt x="87464" y="381663"/>
                </a:moveTo>
                <a:lnTo>
                  <a:pt x="7951" y="310101"/>
                </a:lnTo>
                <a:lnTo>
                  <a:pt x="0" y="190831"/>
                </a:lnTo>
                <a:lnTo>
                  <a:pt x="127220" y="15903"/>
                </a:lnTo>
                <a:lnTo>
                  <a:pt x="262393" y="0"/>
                </a:lnTo>
                <a:lnTo>
                  <a:pt x="278295" y="55659"/>
                </a:lnTo>
                <a:lnTo>
                  <a:pt x="135172" y="119270"/>
                </a:lnTo>
                <a:lnTo>
                  <a:pt x="103367" y="222637"/>
                </a:lnTo>
                <a:lnTo>
                  <a:pt x="103367" y="262393"/>
                </a:lnTo>
                <a:lnTo>
                  <a:pt x="87464" y="38166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5465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Chronologie des actions du vice rectorat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0444986"/>
              </p:ext>
            </p:extLst>
          </p:nvPr>
        </p:nvGraphicFramePr>
        <p:xfrm>
          <a:off x="1143000" y="2057400"/>
          <a:ext cx="9872663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1143000" y="5104737"/>
            <a:ext cx="1494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Octobre – Décembre</a:t>
            </a:r>
            <a:endParaRPr lang="fr-FR" sz="1200" dirty="0"/>
          </a:p>
        </p:txBody>
      </p:sp>
      <p:sp>
        <p:nvSpPr>
          <p:cNvPr id="8" name="ZoneTexte 7"/>
          <p:cNvSpPr txBox="1"/>
          <p:nvPr/>
        </p:nvSpPr>
        <p:spPr>
          <a:xfrm>
            <a:off x="2877710" y="5104737"/>
            <a:ext cx="1494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Janvier</a:t>
            </a:r>
            <a:endParaRPr lang="fr-FR" sz="1200" dirty="0"/>
          </a:p>
        </p:txBody>
      </p:sp>
      <p:sp>
        <p:nvSpPr>
          <p:cNvPr id="9" name="ZoneTexte 8"/>
          <p:cNvSpPr txBox="1"/>
          <p:nvPr/>
        </p:nvSpPr>
        <p:spPr>
          <a:xfrm>
            <a:off x="4530255" y="5104736"/>
            <a:ext cx="1494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Février</a:t>
            </a:r>
            <a:endParaRPr lang="fr-FR" sz="1200" dirty="0"/>
          </a:p>
        </p:txBody>
      </p:sp>
      <p:sp>
        <p:nvSpPr>
          <p:cNvPr id="10" name="ZoneTexte 9"/>
          <p:cNvSpPr txBox="1"/>
          <p:nvPr/>
        </p:nvSpPr>
        <p:spPr>
          <a:xfrm>
            <a:off x="6215933" y="5104735"/>
            <a:ext cx="1494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Mars</a:t>
            </a:r>
            <a:endParaRPr lang="fr-FR" sz="1200" dirty="0"/>
          </a:p>
        </p:txBody>
      </p:sp>
      <p:sp>
        <p:nvSpPr>
          <p:cNvPr id="11" name="ZoneTexte 10"/>
          <p:cNvSpPr txBox="1"/>
          <p:nvPr/>
        </p:nvSpPr>
        <p:spPr>
          <a:xfrm>
            <a:off x="7868478" y="5104734"/>
            <a:ext cx="14948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Avril - Juin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927109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Présentation de nos textes de référence</a:t>
            </a:r>
          </a:p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Mouvement national à gestion déconcentrée</a:t>
            </a:r>
          </a:p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Déroulement d’une campagne</a:t>
            </a:r>
          </a:p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Nos attentes et les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indispensables</a:t>
            </a:r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7824083" y="5449669"/>
            <a:ext cx="3784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Vice rectorat de la Polynésie française</a:t>
            </a:r>
          </a:p>
          <a:p>
            <a:r>
              <a:rPr lang="fr-FR" dirty="0" smtClean="0"/>
              <a:t>Novembre 2019</a:t>
            </a:r>
          </a:p>
        </p:txBody>
      </p:sp>
    </p:spTree>
    <p:extLst>
      <p:ext uri="{BB962C8B-B14F-4D97-AF65-F5344CB8AC3E}">
        <p14:creationId xmlns:p14="http://schemas.microsoft.com/office/powerpoint/2010/main" val="147476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Gestion des personnels / adresse fonctionnelles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>
            <a:normAutofit fontScale="92500" lnSpcReduction="10000"/>
          </a:bodyPr>
          <a:lstStyle/>
          <a:p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Département des affaires budgétaires et financières en charge du transport, du congé administratif et de l’indemnité forfaitaire de changement de résidence (IFCR)</a:t>
            </a:r>
            <a:b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rad2020@ac-polynesie.pf</a:t>
            </a:r>
            <a:endParaRPr lang="fr-F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Cabinet du vice recteur : Gestion administrative des personnels d’encadrement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dominique.salard@ac-polynesie.pf</a:t>
            </a:r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florence.chin@ac-polynesie.pf et </a:t>
            </a:r>
            <a:b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dpa@ac-polynesie.pf</a:t>
            </a:r>
          </a:p>
          <a:p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DPE :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Gestion administrative </a:t>
            </a:r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des personnels enseignants</a:t>
            </a:r>
            <a:b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dpe@ac-polynesie.pf</a:t>
            </a: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DPA :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Gestion administrative des </a:t>
            </a:r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personnels non enseignants (administratif, sociaux et de santé)</a:t>
            </a:r>
            <a:b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dpa@ac-polynesie.pf</a:t>
            </a:r>
            <a:endParaRPr lang="fr-F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Département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des rémunérations en charge du traitement et de l’indemnité d’éloignement (IE) </a:t>
            </a:r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drh1@ac-polynesie.pf</a:t>
            </a: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Département pension en charge de la retraite</a:t>
            </a:r>
            <a:br>
              <a:rPr lang="fr-FR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pension@ac-polynesie.pf</a:t>
            </a:r>
            <a:endParaRPr lang="fr-FR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8305">
            <a:off x="9830901" y="1315499"/>
            <a:ext cx="655965" cy="65596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9092">
            <a:off x="10246017" y="2419004"/>
            <a:ext cx="1179834" cy="117983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308">
            <a:off x="9328422" y="2416689"/>
            <a:ext cx="763592" cy="76359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6289">
            <a:off x="10625866" y="545786"/>
            <a:ext cx="780014" cy="78001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8277">
            <a:off x="9057969" y="1524769"/>
            <a:ext cx="434349" cy="43434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7943">
            <a:off x="11179332" y="1731218"/>
            <a:ext cx="369001" cy="36900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6038" y="5196170"/>
            <a:ext cx="858795" cy="1126073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8801724" y="5599932"/>
            <a:ext cx="2562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Des </a:t>
            </a:r>
            <a:r>
              <a:rPr lang="fr-FR" sz="24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questions</a:t>
            </a:r>
            <a:endParaRPr lang="fr-FR" sz="24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8655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fr-FR" dirty="0"/>
          </a:p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écret 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98-844 du 22/09/1998 : </a:t>
            </a:r>
            <a:b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Modalités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règlement des frais dans le cadre des changements de résidence pour les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fonctionnaires d'Etat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(IFCR)</a:t>
            </a:r>
          </a:p>
          <a:p>
            <a:endParaRPr lang="fr-F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Décret 96-1026 </a:t>
            </a: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du 26/11/1996 et décret 96-1028 du 27/11/1996 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Situation </a:t>
            </a:r>
            <a:r>
              <a:rPr lang="fr-F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agents en poste dans les COM et attribution de l'Indemnité d'éloignement (</a:t>
            </a:r>
            <a:r>
              <a:rPr lang="fr-FR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IE)</a:t>
            </a:r>
          </a:p>
          <a:p>
            <a:endParaRPr lang="fr-FR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Note de service MNGD n</a:t>
            </a:r>
            <a:r>
              <a:rPr lang="fr-F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°…….</a:t>
            </a:r>
          </a:p>
          <a:p>
            <a:endParaRPr lang="fr-FR" sz="2400" dirty="0"/>
          </a:p>
          <a:p>
            <a:pPr marL="45720" indent="0">
              <a:buNone/>
            </a:pP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8" r="15330" b="40299"/>
          <a:stretch/>
        </p:blipFill>
        <p:spPr>
          <a:xfrm>
            <a:off x="3956437" y="270012"/>
            <a:ext cx="4245996" cy="1860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93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Mouvement National à Gestion Déconcentrée (Personnels enseignants)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Note de service disponible auprès du chef(</a:t>
            </a:r>
            <a:r>
              <a:rPr lang="fr-FR" sz="2600" dirty="0" err="1">
                <a:latin typeface="Arial" panose="020B0604020202020204" pitchFamily="34" charset="0"/>
                <a:cs typeface="Arial" panose="020B0604020202020204" pitchFamily="34" charset="0"/>
              </a:rPr>
              <a:t>fe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) d’établissement ou sur le site www.monvr.pf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Rappel des </a:t>
            </a:r>
            <a:r>
              <a:rPr lang="fr-FR" sz="2600" dirty="0">
                <a:latin typeface="Arial" panose="020B0604020202020204" pitchFamily="34" charset="0"/>
                <a:cs typeface="Arial" panose="020B0604020202020204" pitchFamily="34" charset="0"/>
              </a:rPr>
              <a:t>échéances calendaires </a:t>
            </a:r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" indent="0">
              <a:buNone/>
            </a:pPr>
            <a:r>
              <a:rPr lang="fr-FR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 / .. / ..</a:t>
            </a:r>
            <a:r>
              <a:rPr lang="fr-FR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(12h heure de Paris) au </a:t>
            </a:r>
            <a:r>
              <a:rPr lang="fr-FR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 / .. / ..</a:t>
            </a:r>
            <a:r>
              <a:rPr lang="fr-FR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18h heure de Paris) : </a:t>
            </a:r>
            <a:r>
              <a:rPr lang="fr-FR" sz="21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Saisie des </a:t>
            </a:r>
            <a:r>
              <a:rPr lang="fr-FR" sz="21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vœux </a:t>
            </a:r>
            <a:r>
              <a:rPr lang="fr-FR" sz="21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 i-prof SIAM</a:t>
            </a:r>
          </a:p>
          <a:p>
            <a:pPr marL="45720" indent="0">
              <a:buNone/>
            </a:pPr>
            <a:r>
              <a:rPr lang="fr-FR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 / .. / ..</a:t>
            </a:r>
            <a:r>
              <a:rPr lang="fr-FR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fr-FR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 / .. / ..</a:t>
            </a:r>
            <a:r>
              <a:rPr lang="fr-FR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21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Echanges </a:t>
            </a:r>
            <a:r>
              <a:rPr lang="fr-FR" sz="21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 le Vice-rectorat et les établissements. 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fr-FR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 / .. / ..</a:t>
            </a:r>
            <a:r>
              <a:rPr lang="fr-FR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21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Envoi </a:t>
            </a:r>
            <a:r>
              <a:rPr lang="fr-FR" sz="21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confirmations de demandes de mutation dans les établissements scolaires ou à l'adresse personnelle de l'agent non affecté en établissement (phase inter académique et mouvements spécifiques nationaux)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fr-FR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 / .. / ..</a:t>
            </a:r>
            <a:r>
              <a:rPr lang="fr-FR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21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limite de retour au vice-rectorat (bureau DRH2) des confirmations de demandes de mutation complétées et signées, accompagnées le cas échéant des pièces justificatives.</a:t>
            </a:r>
          </a:p>
          <a:p>
            <a:pPr marL="45720" indent="0">
              <a:lnSpc>
                <a:spcPct val="120000"/>
              </a:lnSpc>
              <a:buNone/>
            </a:pPr>
            <a:r>
              <a:rPr lang="fr-FR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 / .. / ..</a:t>
            </a:r>
            <a:r>
              <a:rPr lang="fr-FR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21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Ouverture du serveur SIAM pour vérification par les enseignants du barème retenu par l'administration pour la mutation</a:t>
            </a:r>
          </a:p>
          <a:p>
            <a:pPr marL="45720" indent="0">
              <a:buNone/>
            </a:pPr>
            <a:r>
              <a:rPr lang="fr-FR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 / .. / ..</a:t>
            </a:r>
            <a:r>
              <a:rPr lang="fr-FR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 </a:t>
            </a:r>
            <a:r>
              <a:rPr lang="fr-FR" sz="21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 / .. / ..</a:t>
            </a:r>
            <a:r>
              <a:rPr lang="fr-FR" sz="2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21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Tenue des formations paritaire mixte nationale</a:t>
            </a:r>
            <a:r>
              <a:rPr lang="fr-FR" sz="21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sz="21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856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Mouvement National à Gestion Déconcentrée (Personnels enseignants)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Dès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réception de 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l‘arrêté d'affectation intra-académique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, merci de </a:t>
            </a:r>
            <a:r>
              <a:rPr lang="fr-FR" sz="2000" u="sng" dirty="0">
                <a:latin typeface="Arial" panose="020B0604020202020204" pitchFamily="34" charset="0"/>
                <a:cs typeface="Arial" panose="020B0604020202020204" pitchFamily="34" charset="0"/>
              </a:rPr>
              <a:t>déposer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ce document sur ARENA (portail établissement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), cette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pièce jointe étant </a:t>
            </a:r>
            <a:r>
              <a:rPr lang="fr-FR" sz="2000" u="sng" dirty="0">
                <a:latin typeface="Arial" panose="020B0604020202020204" pitchFamily="34" charset="0"/>
                <a:cs typeface="Arial" panose="020B0604020202020204" pitchFamily="34" charset="0"/>
              </a:rPr>
              <a:t>indispensable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 au paiement des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IFCR/IE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Adresse </a:t>
            </a: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courriel du département des personnels enseignants : </a:t>
            </a:r>
            <a: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dpe@ac-polynesie.pf</a:t>
            </a:r>
            <a:endParaRPr lang="fr-FR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2751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Mouvement National à Gestion Déconcentrée (Personnels IATSS)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43000" y="2510624"/>
            <a:ext cx="9872871" cy="3357439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fr-FR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Connexion sur le portail AMIA</a:t>
            </a:r>
          </a:p>
          <a:p>
            <a:pPr>
              <a:defRPr/>
            </a:pPr>
            <a:endParaRPr lang="fr-FR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 de service de la DGRH à paraître fin novembre pour toute information complémentaire (calendrier, procédure, délais)</a:t>
            </a:r>
          </a:p>
          <a:p>
            <a:pPr>
              <a:defRPr/>
            </a:pPr>
            <a:endParaRPr lang="fr-FR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Veuillez prendre contact avec le département des personnels IATSS 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dpa@ac-polynesie.pf</a:t>
            </a:r>
          </a:p>
          <a:p>
            <a:pPr>
              <a:defRPr/>
            </a:pPr>
            <a:endParaRPr lang="fr-FR" dirty="0">
              <a:solidFill>
                <a:prstClr val="black"/>
              </a:solidFill>
              <a:latin typeface="Georgia"/>
            </a:endParaRPr>
          </a:p>
          <a:p>
            <a:pPr>
              <a:defRPr/>
            </a:pPr>
            <a:endParaRPr lang="fr-FR" sz="2400" dirty="0">
              <a:solidFill>
                <a:prstClr val="black"/>
              </a:solidFill>
              <a:latin typeface="Georgia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Tx/>
              <a:buSzTx/>
              <a:buFont typeface="+mj-lt"/>
              <a:buAutoNum type="arabicPeriod"/>
              <a:defRPr/>
            </a:pPr>
            <a:endParaRPr lang="fr-FR" sz="2400" dirty="0">
              <a:solidFill>
                <a:prstClr val="black"/>
              </a:solidFill>
              <a:latin typeface="Georgi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SzTx/>
              <a:buNone/>
              <a:defRPr/>
            </a:pPr>
            <a:r>
              <a:rPr lang="fr-FR" sz="2400" dirty="0">
                <a:solidFill>
                  <a:prstClr val="white"/>
                </a:solidFill>
                <a:latin typeface="Georgia"/>
              </a:rPr>
              <a:t>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3447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Prise en charge financière - RAD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Votre traitement est assuré par le VRPF jusqu’à la veille de votre RAD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Congé administratif (CA): RAD au plus tard 2 mois après le début des </a:t>
            </a:r>
            <a:r>
              <a:rPr lang="fr-FR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vacances,</a:t>
            </a:r>
            <a:endParaRPr lang="fr-FR" sz="2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CA: RAD à la date anniversaire de la </a:t>
            </a:r>
            <a:r>
              <a:rPr lang="fr-FR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Majoration DOM/TOM: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Majoration PF (1,84 ou 2,08) interrompue le lendemain de la fin de </a:t>
            </a:r>
            <a:r>
              <a:rPr lang="fr-FR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service, </a:t>
            </a:r>
            <a:endParaRPr lang="fr-FR" sz="2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Majoration dans le cas d’un CA en DOM/TOM à compter de l’arrivée sur ce territoire sous réserve de disposer des cartes </a:t>
            </a:r>
            <a:r>
              <a:rPr lang="fr-FR" sz="21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d’embarquement et de les joindre dans votre dossier sur l’application RAD.</a:t>
            </a:r>
            <a:endParaRPr lang="fr-FR" sz="2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Transmission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des certificats de cessation de paiement </a:t>
            </a:r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au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coordonnateur académique au plus tard le 10 juillet 2020.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4909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Prise en charge financière - RAD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Cas des retraités: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Retraite avant le 1</a:t>
            </a:r>
            <a:r>
              <a:rPr lang="fr-FR" baseline="300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Sept 2020: </a:t>
            </a:r>
            <a:r>
              <a:rPr lang="fr-F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Traitement assuré par le VRPF jusqu’au 31/08/2020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Retraite après le 1</a:t>
            </a:r>
            <a:r>
              <a:rPr lang="fr-FR" baseline="300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Sept 2020: </a:t>
            </a:r>
            <a:r>
              <a:rPr lang="fr-F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Traitement assuré par l’académie d’accueil à compter de la RAD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4276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>
                <a:latin typeface="Arial" panose="020B0604020202020204" pitchFamily="34" charset="0"/>
                <a:cs typeface="Arial" panose="020B0604020202020204" pitchFamily="34" charset="0"/>
              </a:rPr>
              <a:t>Chronologie des actions de l’agent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5390958"/>
              </p:ext>
            </p:extLst>
          </p:nvPr>
        </p:nvGraphicFramePr>
        <p:xfrm>
          <a:off x="1143000" y="2057400"/>
          <a:ext cx="9872663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7170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e">
  <a:themeElements>
    <a:clrScheme name="Rouge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986</TotalTime>
  <Words>915</Words>
  <Application>Microsoft Office PowerPoint</Application>
  <PresentationFormat>Grand écran</PresentationFormat>
  <Paragraphs>119</Paragraphs>
  <Slides>20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5" baseType="lpstr">
      <vt:lpstr>Arial</vt:lpstr>
      <vt:lpstr>Corbel</vt:lpstr>
      <vt:lpstr>Georgia</vt:lpstr>
      <vt:lpstr>Times New Roman</vt:lpstr>
      <vt:lpstr>Base</vt:lpstr>
      <vt:lpstr>Réunion d’information</vt:lpstr>
      <vt:lpstr>SOMMAIRE</vt:lpstr>
      <vt:lpstr>Présentation PowerPoint</vt:lpstr>
      <vt:lpstr>Mouvement National à Gestion Déconcentrée (Personnels enseignants)</vt:lpstr>
      <vt:lpstr>Mouvement National à Gestion Déconcentrée (Personnels enseignants)</vt:lpstr>
      <vt:lpstr>Mouvement National à Gestion Déconcentrée (Personnels IATSS)</vt:lpstr>
      <vt:lpstr>Prise en charge financière - RAD</vt:lpstr>
      <vt:lpstr>Prise en charge financière - RAD</vt:lpstr>
      <vt:lpstr>Chronologie des actions de l’agent</vt:lpstr>
      <vt:lpstr>Premier dépôt en dématérialisé</vt:lpstr>
      <vt:lpstr>Second dépôt en dématérialisé (Juillet-Septembre) </vt:lpstr>
      <vt:lpstr>ATTENTION</vt:lpstr>
      <vt:lpstr>Les indispensables : Congé administratif</vt:lpstr>
      <vt:lpstr>Les indispensables : Congé administratif</vt:lpstr>
      <vt:lpstr>Les indispensables : Demande exceptionnelle</vt:lpstr>
      <vt:lpstr>L’administration ne gère pas les animaux</vt:lpstr>
      <vt:lpstr>Informations complémentaires</vt:lpstr>
      <vt:lpstr>Planning des départs de la campagne RAD 2020</vt:lpstr>
      <vt:lpstr>Chronologie des actions du vice rectorat</vt:lpstr>
      <vt:lpstr>Gestion des personnels / adresse fonctionnelles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Réunion d’information</dc:title>
  <dc:creator>jonathan vongues</dc:creator>
  <cp:lastModifiedBy>jonathan vongues</cp:lastModifiedBy>
  <cp:revision>72</cp:revision>
  <dcterms:created xsi:type="dcterms:W3CDTF">2019-09-26T23:18:42Z</dcterms:created>
  <dcterms:modified xsi:type="dcterms:W3CDTF">2019-11-15T01:41:46Z</dcterms:modified>
</cp:coreProperties>
</file>